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10.jpeg" ContentType="image/jpeg"/>
  <Override PartName="/ppt/media/image9.gif" ContentType="image/gif"/>
  <Override PartName="/ppt/media/image8.gif" ContentType="image/gif"/>
  <Override PartName="/ppt/media/image7.jpeg" ContentType="image/jpe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3.xml" ContentType="application/vnd.openxmlformats-officedocument.presentationml.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
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gif>
</file>

<file path=ppt/media/image9.gif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33f4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0"/>
            <a:ext cx="12191760" cy="6857640"/>
          </a:xfrm>
          <a:prstGeom prst="triangle">
            <a:avLst>
              <a:gd name="adj" fmla="val 0"/>
            </a:avLst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/>
          <p:cNvSpPr/>
          <p:nvPr/>
        </p:nvSpPr>
        <p:spPr>
          <a:xfrm rot="20779200">
            <a:off x="-646920" y="1540800"/>
            <a:ext cx="13476600" cy="3776760"/>
          </a:xfrm>
          <a:prstGeom prst="parallelogram">
            <a:avLst>
              <a:gd name="adj" fmla="val 25000"/>
            </a:avLst>
          </a:prstGeom>
          <a:solidFill>
            <a:schemeClr val="tx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 rot="11946000">
            <a:off x="1083240" y="-1064160"/>
            <a:ext cx="4950360" cy="10171800"/>
          </a:xfrm>
          <a:prstGeom prst="triangle">
            <a:avLst>
              <a:gd name="adj" fmla="val 100000"/>
            </a:avLst>
          </a:prstGeom>
          <a:solidFill>
            <a:schemeClr val="tx2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zh-CN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zh-CN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zh-CN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zh-CN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zh-CN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zh-CN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gif"/><Relationship Id="rId2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gif"/><Relationship Id="rId2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2979000" y="2476800"/>
            <a:ext cx="378792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000" spc="-1" strike="noStrike">
                <a:solidFill>
                  <a:srgbClr val="ffffff"/>
                </a:solidFill>
                <a:latin typeface="Calibri"/>
                <a:ea typeface="微软雅黑"/>
              </a:rPr>
              <a:t>Topics in Big Data Analytics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2" name="CustomShape 2"/>
          <p:cNvSpPr/>
          <p:nvPr/>
        </p:nvSpPr>
        <p:spPr>
          <a:xfrm>
            <a:off x="2964240" y="2661480"/>
            <a:ext cx="6662880" cy="82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4800" spc="-1" strike="noStrike">
                <a:solidFill>
                  <a:srgbClr val="ffffff"/>
                </a:solidFill>
                <a:latin typeface="Calibri"/>
                <a:ea typeface="微软雅黑"/>
              </a:rPr>
              <a:t>Team </a:t>
            </a:r>
            <a:r>
              <a:rPr b="1" lang="en-US" sz="4800" spc="-1" strike="noStrike">
                <a:solidFill>
                  <a:srgbClr val="92d050"/>
                </a:solidFill>
                <a:latin typeface="Calibri"/>
                <a:ea typeface="微软雅黑"/>
              </a:rPr>
              <a:t>Project</a:t>
            </a:r>
            <a:r>
              <a:rPr b="1" lang="en-US" sz="4800" spc="-1" strike="noStrike">
                <a:solidFill>
                  <a:srgbClr val="ffffff"/>
                </a:solidFill>
                <a:latin typeface="Calibri"/>
                <a:ea typeface="微软雅黑"/>
              </a:rPr>
              <a:t> Final Report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43" name="CustomShape 3"/>
          <p:cNvSpPr/>
          <p:nvPr/>
        </p:nvSpPr>
        <p:spPr>
          <a:xfrm>
            <a:off x="4934880" y="3523320"/>
            <a:ext cx="2721600" cy="36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>
            <a:sp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微软雅黑"/>
              </a:rPr>
              <a:t>박민우</a:t>
            </a: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微软雅黑"/>
              </a:rPr>
              <a:t>, </a:t>
            </a: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微软雅黑"/>
              </a:rPr>
              <a:t>박성준</a:t>
            </a: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微软雅黑"/>
              </a:rPr>
              <a:t>, </a:t>
            </a:r>
            <a:r>
              <a:rPr b="0" lang="en-US" sz="1800" spc="-1" strike="noStrike">
                <a:solidFill>
                  <a:srgbClr val="ffffff"/>
                </a:solidFill>
                <a:latin typeface="Calibri"/>
                <a:ea typeface="微软雅黑"/>
              </a:rPr>
              <a:t>육예진수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med" p14:dur="800">
        <p:circle/>
      </p:transition>
    </mc:Choice>
    <mc:Fallback>
      <p:transition spd="med">
        <p:circle/>
      </p:transition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6807240" y="0"/>
            <a:ext cx="538452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7" name="CustomShape 2"/>
          <p:cNvSpPr/>
          <p:nvPr/>
        </p:nvSpPr>
        <p:spPr>
          <a:xfrm>
            <a:off x="1248120" y="2078280"/>
            <a:ext cx="870480" cy="87048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8" name="CustomShape 3"/>
          <p:cNvSpPr/>
          <p:nvPr/>
        </p:nvSpPr>
        <p:spPr>
          <a:xfrm>
            <a:off x="1248120" y="3646440"/>
            <a:ext cx="870480" cy="87048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4"/>
          <p:cNvSpPr/>
          <p:nvPr/>
        </p:nvSpPr>
        <p:spPr>
          <a:xfrm>
            <a:off x="2269440" y="2088360"/>
            <a:ext cx="3861000" cy="137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Input: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Screen Frame Values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Gray Scale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⅛ Resolution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0" name="CustomShape 5"/>
          <p:cNvSpPr/>
          <p:nvPr/>
        </p:nvSpPr>
        <p:spPr>
          <a:xfrm>
            <a:off x="2220840" y="3668760"/>
            <a:ext cx="4586040" cy="1373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Reward: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오른쪽으로 이동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(Naive approach)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소닉의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x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좌표가 오른쪽으로 현재 최대치를 넘을             때마다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Fitness Score : +1 per frame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1" name="CustomShape 6"/>
          <p:cNvSpPr/>
          <p:nvPr/>
        </p:nvSpPr>
        <p:spPr>
          <a:xfrm>
            <a:off x="11111760" y="1215720"/>
            <a:ext cx="775080" cy="576360"/>
          </a:xfrm>
          <a:prstGeom prst="wedgeRectCallout">
            <a:avLst>
              <a:gd name="adj1" fmla="val -20833"/>
              <a:gd name="adj2" fmla="val 8011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Calibri"/>
                <a:ea typeface="微软雅黑"/>
              </a:rPr>
              <a:t>Trial 1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82" name="Google Shape;145;p21" descr=""/>
          <p:cNvPicPr/>
          <p:nvPr/>
        </p:nvPicPr>
        <p:blipFill>
          <a:blip r:embed="rId1"/>
          <a:stretch/>
        </p:blipFill>
        <p:spPr>
          <a:xfrm>
            <a:off x="7840080" y="2097360"/>
            <a:ext cx="3416400" cy="3320280"/>
          </a:xfrm>
          <a:prstGeom prst="rect">
            <a:avLst/>
          </a:prstGeom>
          <a:ln>
            <a:noFill/>
          </a:ln>
        </p:spPr>
      </p:pic>
      <p:sp>
        <p:nvSpPr>
          <p:cNvPr id="183" name="CustomShape 7"/>
          <p:cNvSpPr/>
          <p:nvPr/>
        </p:nvSpPr>
        <p:spPr>
          <a:xfrm>
            <a:off x="1488240" y="2277360"/>
            <a:ext cx="467280" cy="464040"/>
          </a:xfrm>
          <a:prstGeom prst="rightArrow">
            <a:avLst>
              <a:gd name="adj1" fmla="val 50000"/>
              <a:gd name="adj2" fmla="val 50000"/>
            </a:avLst>
          </a:prstGeom>
          <a:noFill/>
          <a:ln w="2844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CustomShape 8"/>
          <p:cNvSpPr/>
          <p:nvPr/>
        </p:nvSpPr>
        <p:spPr>
          <a:xfrm>
            <a:off x="1464120" y="3733560"/>
            <a:ext cx="43848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Calibri"/>
                <a:ea typeface="微软雅黑"/>
              </a:rPr>
              <a:t>$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85" name="CustomShape 9"/>
          <p:cNvSpPr/>
          <p:nvPr/>
        </p:nvSpPr>
        <p:spPr>
          <a:xfrm>
            <a:off x="490320" y="852120"/>
            <a:ext cx="649836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微软雅黑"/>
                <a:ea typeface="微软雅黑"/>
              </a:rPr>
              <a:t>Training Sonic with NEAT</a:t>
            </a:r>
            <a:endParaRPr b="0" lang="en-US" sz="32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6807240" y="0"/>
            <a:ext cx="538452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7" name="CustomShape 2"/>
          <p:cNvSpPr/>
          <p:nvPr/>
        </p:nvSpPr>
        <p:spPr>
          <a:xfrm>
            <a:off x="1248120" y="2078280"/>
            <a:ext cx="870480" cy="87048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8" name="CustomShape 3"/>
          <p:cNvSpPr/>
          <p:nvPr/>
        </p:nvSpPr>
        <p:spPr>
          <a:xfrm>
            <a:off x="1248120" y="3646440"/>
            <a:ext cx="870480" cy="87048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9" name="CustomShape 4"/>
          <p:cNvSpPr/>
          <p:nvPr/>
        </p:nvSpPr>
        <p:spPr>
          <a:xfrm>
            <a:off x="2269440" y="2088360"/>
            <a:ext cx="3861000" cy="137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Input: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Screen Frame Values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Gray Scale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⅛ Resolution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0" name="CustomShape 5"/>
          <p:cNvSpPr/>
          <p:nvPr/>
        </p:nvSpPr>
        <p:spPr>
          <a:xfrm>
            <a:off x="2220840" y="3668760"/>
            <a:ext cx="4586040" cy="232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微软雅黑"/>
                <a:ea typeface="微软雅黑"/>
              </a:rPr>
              <a:t>Reward: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오른쪽으로 이동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, Ring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획득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,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적처치 점수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소닉의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x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좌표가 오른쪽으로 현재 최대치를 넘을 때마다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: +1 per frame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새로운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Ring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을 획득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/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손실 할 때 마다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: ± 30 per ring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-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적을 처치할 때 마다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: 30 * </a:t>
            </a:r>
            <a:r>
              <a:rPr b="0" lang="en-US" sz="1600" spc="-1" strike="noStrike">
                <a:solidFill>
                  <a:srgbClr val="ffffff"/>
                </a:solidFill>
                <a:latin typeface="微软雅黑"/>
                <a:ea typeface="微软雅黑"/>
              </a:rPr>
              <a:t>획득점수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1" name="CustomShape 6"/>
          <p:cNvSpPr/>
          <p:nvPr/>
        </p:nvSpPr>
        <p:spPr>
          <a:xfrm>
            <a:off x="11111760" y="1215720"/>
            <a:ext cx="775080" cy="576360"/>
          </a:xfrm>
          <a:prstGeom prst="wedgeRectCallout">
            <a:avLst>
              <a:gd name="adj1" fmla="val -20833"/>
              <a:gd name="adj2" fmla="val 8011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1" lang="en-US" sz="1800" spc="-1" strike="noStrike">
                <a:solidFill>
                  <a:srgbClr val="ffffff"/>
                </a:solidFill>
                <a:latin typeface="Calibri"/>
                <a:ea typeface="微软雅黑"/>
              </a:rPr>
              <a:t>Trial 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92" name="CustomShape 7"/>
          <p:cNvSpPr/>
          <p:nvPr/>
        </p:nvSpPr>
        <p:spPr>
          <a:xfrm>
            <a:off x="1488240" y="2277360"/>
            <a:ext cx="467280" cy="464040"/>
          </a:xfrm>
          <a:prstGeom prst="rightArrow">
            <a:avLst>
              <a:gd name="adj1" fmla="val 50000"/>
              <a:gd name="adj2" fmla="val 50000"/>
            </a:avLst>
          </a:prstGeom>
          <a:noFill/>
          <a:ln w="2844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3" name="CustomShape 8"/>
          <p:cNvSpPr/>
          <p:nvPr/>
        </p:nvSpPr>
        <p:spPr>
          <a:xfrm>
            <a:off x="1464120" y="3733560"/>
            <a:ext cx="438480" cy="699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Calibri"/>
                <a:ea typeface="微软雅黑"/>
              </a:rPr>
              <a:t>$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194" name="CustomShape 9"/>
          <p:cNvSpPr/>
          <p:nvPr/>
        </p:nvSpPr>
        <p:spPr>
          <a:xfrm>
            <a:off x="490320" y="852120"/>
            <a:ext cx="649836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ffffff"/>
                </a:solidFill>
                <a:latin typeface="微软雅黑"/>
                <a:ea typeface="微软雅黑"/>
              </a:rPr>
              <a:t>Training Sonic with NEAT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95" name="Google Shape;152;p22" descr=""/>
          <p:cNvPicPr/>
          <p:nvPr/>
        </p:nvPicPr>
        <p:blipFill>
          <a:blip r:embed="rId1"/>
          <a:stretch/>
        </p:blipFill>
        <p:spPr>
          <a:xfrm>
            <a:off x="7946640" y="2045160"/>
            <a:ext cx="3343320" cy="3376800"/>
          </a:xfrm>
          <a:prstGeom prst="rect">
            <a:avLst/>
          </a:prstGeom>
          <a:ln>
            <a:noFill/>
          </a:ln>
        </p:spPr>
      </p:pic>
    </p:spTree>
  </p:cSld>
  <p:transition spd="slow">
    <p:push dir="r"/>
  </p:transition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97" name="CustomShape 2"/>
            <p:cNvSpPr/>
            <p:nvPr/>
          </p:nvSpPr>
          <p:spPr>
            <a:xfrm>
              <a:off x="3067200" y="0"/>
              <a:ext cx="9124560" cy="6857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8" name="CustomShape 3"/>
            <p:cNvSpPr/>
            <p:nvPr/>
          </p:nvSpPr>
          <p:spPr>
            <a:xfrm>
              <a:off x="0" y="0"/>
              <a:ext cx="3066840" cy="6857640"/>
            </a:xfrm>
            <a:prstGeom prst="flowChartManualInp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199" name="图片 13" descr=""/>
          <p:cNvPicPr/>
          <p:nvPr/>
        </p:nvPicPr>
        <p:blipFill>
          <a:blip r:embed="rId1"/>
          <a:stretch/>
        </p:blipFill>
        <p:spPr>
          <a:xfrm rot="10800000">
            <a:off x="3089160" y="0"/>
            <a:ext cx="2541600" cy="1429560"/>
          </a:xfrm>
          <a:prstGeom prst="rect">
            <a:avLst/>
          </a:prstGeom>
          <a:ln>
            <a:noFill/>
          </a:ln>
        </p:spPr>
      </p:pic>
      <p:sp>
        <p:nvSpPr>
          <p:cNvPr id="200" name="CustomShape 4"/>
          <p:cNvSpPr/>
          <p:nvPr/>
        </p:nvSpPr>
        <p:spPr>
          <a:xfrm>
            <a:off x="1271160" y="2262960"/>
            <a:ext cx="8364960" cy="28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Microsoft YaHei"/>
                <a:ea typeface="Microsoft YaHei"/>
              </a:rPr>
              <a:t>Early Stage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01" name="CustomShape 5"/>
          <p:cNvSpPr/>
          <p:nvPr/>
        </p:nvSpPr>
        <p:spPr>
          <a:xfrm rot="10800000">
            <a:off x="1087560" y="2098800"/>
            <a:ext cx="583560" cy="367200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2" name="CustomShape 6"/>
          <p:cNvSpPr/>
          <p:nvPr/>
        </p:nvSpPr>
        <p:spPr>
          <a:xfrm>
            <a:off x="1271160" y="2979720"/>
            <a:ext cx="363420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Microsoft YaHei"/>
                <a:ea typeface="Microsoft YaHei"/>
              </a:rPr>
              <a:t>Mid Level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03" name="CustomShape 7"/>
          <p:cNvSpPr/>
          <p:nvPr/>
        </p:nvSpPr>
        <p:spPr>
          <a:xfrm>
            <a:off x="1260360" y="4372920"/>
            <a:ext cx="363420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微软雅黑"/>
                <a:ea typeface="微软雅黑"/>
              </a:rPr>
              <a:t>Trial Final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04" name="CustomShape 8"/>
          <p:cNvSpPr/>
          <p:nvPr/>
        </p:nvSpPr>
        <p:spPr>
          <a:xfrm>
            <a:off x="292680" y="0"/>
            <a:ext cx="6840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ffffff"/>
                </a:solidFill>
                <a:latin typeface="Calibri"/>
                <a:ea typeface="微软雅黑"/>
              </a:rPr>
              <a:t>8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205" name="CustomShape 9"/>
          <p:cNvSpPr/>
          <p:nvPr/>
        </p:nvSpPr>
        <p:spPr>
          <a:xfrm>
            <a:off x="1260720" y="3670920"/>
            <a:ext cx="363420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微软雅黑"/>
                <a:ea typeface="微软雅黑"/>
              </a:rPr>
              <a:t>Trial1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06" name="CustomShape 10"/>
          <p:cNvSpPr/>
          <p:nvPr/>
        </p:nvSpPr>
        <p:spPr>
          <a:xfrm rot="10800000">
            <a:off x="1087560" y="2841120"/>
            <a:ext cx="583560" cy="367200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CustomShape 11"/>
          <p:cNvSpPr/>
          <p:nvPr/>
        </p:nvSpPr>
        <p:spPr>
          <a:xfrm rot="10800000">
            <a:off x="1087560" y="3544920"/>
            <a:ext cx="583560" cy="367200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8" name="CustomShape 12"/>
          <p:cNvSpPr/>
          <p:nvPr/>
        </p:nvSpPr>
        <p:spPr>
          <a:xfrm rot="10800000">
            <a:off x="1087920" y="4250160"/>
            <a:ext cx="583560" cy="367200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CustomShape 13"/>
          <p:cNvSpPr/>
          <p:nvPr/>
        </p:nvSpPr>
        <p:spPr>
          <a:xfrm>
            <a:off x="977400" y="1430640"/>
            <a:ext cx="58219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Result – Demo &amp; Video</a:t>
            </a:r>
            <a:endParaRPr b="0" lang="en-US" sz="32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3067200" y="0"/>
            <a:ext cx="91245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211" name="Group 2"/>
          <p:cNvGrpSpPr/>
          <p:nvPr/>
        </p:nvGrpSpPr>
        <p:grpSpPr>
          <a:xfrm>
            <a:off x="2326680" y="564120"/>
            <a:ext cx="1495800" cy="1481400"/>
            <a:chOff x="2326680" y="564120"/>
            <a:chExt cx="1495800" cy="1481400"/>
          </a:xfrm>
        </p:grpSpPr>
        <p:sp>
          <p:nvSpPr>
            <p:cNvPr id="212" name="CustomShape 3"/>
            <p:cNvSpPr/>
            <p:nvPr/>
          </p:nvSpPr>
          <p:spPr>
            <a:xfrm rot="2705400">
              <a:off x="2543400" y="780840"/>
              <a:ext cx="1047240" cy="10472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3" name="Line 4"/>
            <p:cNvSpPr/>
            <p:nvPr/>
          </p:nvSpPr>
          <p:spPr>
            <a:xfrm>
              <a:off x="3066840" y="564480"/>
              <a:ext cx="740520" cy="74016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4" name="Line 5"/>
            <p:cNvSpPr/>
            <p:nvPr/>
          </p:nvSpPr>
          <p:spPr>
            <a:xfrm flipH="1">
              <a:off x="3066480" y="1290600"/>
              <a:ext cx="756000" cy="75492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15" name="CustomShape 6"/>
          <p:cNvSpPr/>
          <p:nvPr/>
        </p:nvSpPr>
        <p:spPr>
          <a:xfrm>
            <a:off x="2706480" y="683640"/>
            <a:ext cx="6840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000000"/>
                </a:solidFill>
                <a:latin typeface="Calibri"/>
                <a:ea typeface="微软雅黑"/>
              </a:rPr>
              <a:t>9</a:t>
            </a:r>
            <a:endParaRPr b="0" lang="en-US" sz="7200" spc="-1" strike="noStrike">
              <a:latin typeface="Arial"/>
            </a:endParaRPr>
          </a:p>
        </p:txBody>
      </p:sp>
      <p:grpSp>
        <p:nvGrpSpPr>
          <p:cNvPr id="216" name="Group 7"/>
          <p:cNvGrpSpPr/>
          <p:nvPr/>
        </p:nvGrpSpPr>
        <p:grpSpPr>
          <a:xfrm>
            <a:off x="1032120" y="2224440"/>
            <a:ext cx="2412000" cy="2223360"/>
            <a:chOff x="1032120" y="2224440"/>
            <a:chExt cx="2412000" cy="2223360"/>
          </a:xfrm>
        </p:grpSpPr>
        <p:sp>
          <p:nvSpPr>
            <p:cNvPr id="217" name="CustomShape 8"/>
            <p:cNvSpPr/>
            <p:nvPr/>
          </p:nvSpPr>
          <p:spPr>
            <a:xfrm rot="2705400">
              <a:off x="1546200" y="2549880"/>
              <a:ext cx="1572120" cy="1572120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8" name="CustomShape 9"/>
            <p:cNvSpPr/>
            <p:nvPr/>
          </p:nvSpPr>
          <p:spPr>
            <a:xfrm rot="2705400">
              <a:off x="1357560" y="2549880"/>
              <a:ext cx="1572120" cy="1572120"/>
            </a:xfrm>
            <a:prstGeom prst="rect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9" name="CustomShape 10"/>
            <p:cNvSpPr/>
            <p:nvPr/>
          </p:nvSpPr>
          <p:spPr>
            <a:xfrm rot="2705400">
              <a:off x="1451880" y="2549880"/>
              <a:ext cx="1572120" cy="15721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20" name="CustomShape 11"/>
            <p:cNvSpPr/>
            <p:nvPr/>
          </p:nvSpPr>
          <p:spPr>
            <a:xfrm>
              <a:off x="1334520" y="3105720"/>
              <a:ext cx="1951560" cy="4561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2400" spc="-1" strike="noStrike">
                  <a:solidFill>
                    <a:srgbClr val="000000"/>
                  </a:solidFill>
                  <a:latin typeface="微软雅黑"/>
                  <a:ea typeface="微软雅黑"/>
                </a:rPr>
                <a:t>Conclusion</a:t>
              </a:r>
              <a:endParaRPr b="0" lang="en-US" sz="2400" spc="-1" strike="noStrike">
                <a:latin typeface="Arial"/>
              </a:endParaRPr>
            </a:p>
          </p:txBody>
        </p:sp>
      </p:grpSp>
      <p:sp>
        <p:nvSpPr>
          <p:cNvPr id="221" name="CustomShape 12"/>
          <p:cNvSpPr/>
          <p:nvPr/>
        </p:nvSpPr>
        <p:spPr>
          <a:xfrm>
            <a:off x="3804840" y="1968480"/>
            <a:ext cx="8195040" cy="323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-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정보소스가 부족한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MAMEToolkit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-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정보소스많고 환경구축에 편리한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Gym-Retro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를 사용하기로 함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(Sonic)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-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유명한 방법론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NN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를 사용하여 학습시도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-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새로운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Approach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를 시도하기 위해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GA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를 통해 학습시도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- NN vs GA</a:t>
            </a:r>
            <a:endParaRPr b="0" lang="en-US" sz="2000" spc="-1" strike="noStrike">
              <a:latin typeface="Arial"/>
            </a:endParaRPr>
          </a:p>
          <a:p>
            <a:pPr marL="457200">
              <a:lnSpc>
                <a:spcPct val="130000"/>
              </a:lnSpc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NN : Robust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하지만 무거움</a:t>
            </a:r>
            <a:endParaRPr b="0" lang="en-US" sz="2000" spc="-1" strike="noStrike">
              <a:latin typeface="Arial"/>
            </a:endParaRPr>
          </a:p>
          <a:p>
            <a:pPr marL="457200">
              <a:lnSpc>
                <a:spcPct val="130000"/>
              </a:lnSpc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GA :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가볍고 간단한 문제에서는 해결능력 탁월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- Human Level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에는 미치지 못하지만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Sonic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게임 플레이 성공</a:t>
            </a:r>
            <a:endParaRPr b="0" lang="en-US" sz="2000" spc="-1" strike="noStrike">
              <a:latin typeface="Arial"/>
            </a:endParaRPr>
          </a:p>
        </p:txBody>
      </p:sp>
    </p:spTree>
  </p:cSld>
  <p:transition spd="slow">
    <p:push dir="l"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 flipH="1" rot="5400000">
            <a:off x="-361800" y="1047960"/>
            <a:ext cx="6857640" cy="4762080"/>
          </a:xfrm>
          <a:prstGeom prst="flowChartManualInput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5" name="CustomShape 2"/>
          <p:cNvSpPr/>
          <p:nvPr/>
        </p:nvSpPr>
        <p:spPr>
          <a:xfrm flipH="1" rot="5400000">
            <a:off x="-1047600" y="1047960"/>
            <a:ext cx="6857640" cy="4762080"/>
          </a:xfrm>
          <a:prstGeom prst="flowChartManualInpu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CustomShape 3"/>
          <p:cNvSpPr/>
          <p:nvPr/>
        </p:nvSpPr>
        <p:spPr>
          <a:xfrm flipH="1" rot="5400000">
            <a:off x="-1333440" y="1047960"/>
            <a:ext cx="6857640" cy="4762080"/>
          </a:xfrm>
          <a:prstGeom prst="flowChartManualInp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" name="CustomShape 4"/>
          <p:cNvSpPr/>
          <p:nvPr/>
        </p:nvSpPr>
        <p:spPr>
          <a:xfrm>
            <a:off x="803520" y="663120"/>
            <a:ext cx="649836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333f4f"/>
                </a:solidFill>
                <a:latin typeface="微软雅黑"/>
                <a:ea typeface="微软雅黑"/>
              </a:rPr>
              <a:t>Reminder of our </a:t>
            </a:r>
            <a:r>
              <a:rPr b="1" lang="en-US" sz="3200" spc="-1" strike="noStrike">
                <a:solidFill>
                  <a:srgbClr val="f2f2f2"/>
                </a:solidFill>
                <a:latin typeface="微软雅黑"/>
                <a:ea typeface="微软雅黑"/>
              </a:rPr>
              <a:t>topic</a:t>
            </a:r>
            <a:r>
              <a:rPr b="1" lang="en-US" sz="3200" spc="-1" strike="noStrike">
                <a:solidFill>
                  <a:srgbClr val="333f4f"/>
                </a:solidFill>
                <a:latin typeface="微软雅黑"/>
                <a:ea typeface="微软雅黑"/>
              </a:rPr>
              <a:t> </a:t>
            </a:r>
            <a:r>
              <a:rPr b="1" lang="en-US" sz="3200" spc="-1" strike="noStrike">
                <a:solidFill>
                  <a:srgbClr val="ffffff"/>
                </a:solidFill>
                <a:latin typeface="微软雅黑"/>
                <a:ea typeface="微软雅黑"/>
              </a:rPr>
              <a:t>project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48" name="CustomShape 5"/>
          <p:cNvSpPr/>
          <p:nvPr/>
        </p:nvSpPr>
        <p:spPr>
          <a:xfrm>
            <a:off x="7200" y="0"/>
            <a:ext cx="2266560" cy="1842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1500" spc="-1" strike="noStrike">
                <a:solidFill>
                  <a:srgbClr val="333f4f"/>
                </a:solidFill>
                <a:latin typeface="Calibri"/>
                <a:ea typeface="微软雅黑"/>
              </a:rPr>
              <a:t>1</a:t>
            </a:r>
            <a:endParaRPr b="0" lang="en-US" sz="11500" spc="-1" strike="noStrike">
              <a:latin typeface="Arial"/>
            </a:endParaRPr>
          </a:p>
        </p:txBody>
      </p:sp>
      <p:pic>
        <p:nvPicPr>
          <p:cNvPr id="49" name="Picture 2" descr=""/>
          <p:cNvPicPr/>
          <p:nvPr/>
        </p:nvPicPr>
        <p:blipFill>
          <a:blip r:embed="rId1"/>
          <a:stretch/>
        </p:blipFill>
        <p:spPr>
          <a:xfrm>
            <a:off x="2311200" y="2262960"/>
            <a:ext cx="1912680" cy="1338840"/>
          </a:xfrm>
          <a:prstGeom prst="rect">
            <a:avLst/>
          </a:prstGeom>
          <a:ln>
            <a:noFill/>
          </a:ln>
        </p:spPr>
      </p:pic>
      <p:pic>
        <p:nvPicPr>
          <p:cNvPr id="50" name="Picture 3" descr=""/>
          <p:cNvPicPr/>
          <p:nvPr/>
        </p:nvPicPr>
        <p:blipFill>
          <a:blip r:embed="rId2"/>
          <a:stretch/>
        </p:blipFill>
        <p:spPr>
          <a:xfrm>
            <a:off x="2131920" y="3602160"/>
            <a:ext cx="1905480" cy="1440000"/>
          </a:xfrm>
          <a:prstGeom prst="rect">
            <a:avLst/>
          </a:prstGeom>
          <a:ln>
            <a:noFill/>
          </a:ln>
        </p:spPr>
      </p:pic>
      <p:pic>
        <p:nvPicPr>
          <p:cNvPr id="51" name="Picture 4" descr=""/>
          <p:cNvPicPr/>
          <p:nvPr/>
        </p:nvPicPr>
        <p:blipFill>
          <a:blip r:embed="rId3"/>
          <a:stretch/>
        </p:blipFill>
        <p:spPr>
          <a:xfrm>
            <a:off x="1887480" y="4971240"/>
            <a:ext cx="1938960" cy="1451520"/>
          </a:xfrm>
          <a:prstGeom prst="rect">
            <a:avLst/>
          </a:prstGeom>
          <a:ln>
            <a:noFill/>
          </a:ln>
        </p:spPr>
      </p:pic>
      <p:sp>
        <p:nvSpPr>
          <p:cNvPr id="52" name="CustomShape 6"/>
          <p:cNvSpPr/>
          <p:nvPr/>
        </p:nvSpPr>
        <p:spPr>
          <a:xfrm rot="465000">
            <a:off x="3906720" y="1518120"/>
            <a:ext cx="262440" cy="5105160"/>
          </a:xfrm>
          <a:prstGeom prst="rect">
            <a:avLst/>
          </a:prstGeom>
          <a:solidFill>
            <a:srgbClr val="979b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CustomShape 7"/>
          <p:cNvSpPr/>
          <p:nvPr/>
        </p:nvSpPr>
        <p:spPr>
          <a:xfrm>
            <a:off x="835920" y="1682280"/>
            <a:ext cx="2248920" cy="566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30000"/>
              </a:lnSpc>
            </a:pPr>
            <a:r>
              <a:rPr b="0" lang="en-US" sz="2400" spc="-1" strike="noStrike">
                <a:solidFill>
                  <a:srgbClr val="333f4f"/>
                </a:solidFill>
                <a:latin typeface="微软雅黑"/>
                <a:ea typeface="微软雅黑"/>
              </a:rPr>
              <a:t>MAMEToolKit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54" name="Picture 6" descr=""/>
          <p:cNvPicPr/>
          <p:nvPr/>
        </p:nvPicPr>
        <p:blipFill>
          <a:blip r:embed="rId4"/>
          <a:stretch/>
        </p:blipFill>
        <p:spPr>
          <a:xfrm>
            <a:off x="3720600" y="1323000"/>
            <a:ext cx="7610040" cy="4581000"/>
          </a:xfrm>
          <a:prstGeom prst="rect">
            <a:avLst/>
          </a:prstGeom>
          <a:ln>
            <a:noFill/>
          </a:ln>
        </p:spPr>
      </p:pic>
      <p:sp>
        <p:nvSpPr>
          <p:cNvPr id="55" name="CustomShape 8"/>
          <p:cNvSpPr/>
          <p:nvPr/>
        </p:nvSpPr>
        <p:spPr>
          <a:xfrm>
            <a:off x="7429680" y="5592600"/>
            <a:ext cx="4762080" cy="566280"/>
          </a:xfrm>
          <a:prstGeom prst="rect">
            <a:avLst/>
          </a:prstGeom>
          <a:noFill/>
          <a:ln>
            <a:noFill/>
          </a:ln>
          <a:effectLst>
            <a:outerShdw algn="tl" blurRad="50800" dir="2700000" dist="37674" rotWithShape="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>
            <a:spAutoFit/>
          </a:bodyPr>
          <a:p>
            <a:pPr>
              <a:lnSpc>
                <a:spcPct val="130000"/>
              </a:lnSpc>
            </a:pPr>
            <a:r>
              <a:rPr b="0" lang="en-US" sz="2400" spc="-1" strike="noStrike">
                <a:solidFill>
                  <a:srgbClr val="f2f2f2"/>
                </a:solidFill>
                <a:latin typeface="微软雅黑"/>
                <a:ea typeface="微软雅黑"/>
              </a:rPr>
              <a:t>Gym Retro + NEAT-Python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56" name="CustomShape 9"/>
          <p:cNvSpPr/>
          <p:nvPr/>
        </p:nvSpPr>
        <p:spPr>
          <a:xfrm>
            <a:off x="1455120" y="2262960"/>
            <a:ext cx="211320" cy="4159800"/>
          </a:xfrm>
          <a:prstGeom prst="leftBracket">
            <a:avLst>
              <a:gd name="adj" fmla="val 8333"/>
            </a:avLst>
          </a:prstGeom>
          <a:noFill/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transition spd="slow">
    <p:push dir="l"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CustomShape 1"/>
          <p:cNvSpPr/>
          <p:nvPr/>
        </p:nvSpPr>
        <p:spPr>
          <a:xfrm>
            <a:off x="3048840" y="-8640"/>
            <a:ext cx="91245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58" name="Group 2"/>
          <p:cNvGrpSpPr/>
          <p:nvPr/>
        </p:nvGrpSpPr>
        <p:grpSpPr>
          <a:xfrm>
            <a:off x="2326680" y="564120"/>
            <a:ext cx="1495800" cy="1481400"/>
            <a:chOff x="2326680" y="564120"/>
            <a:chExt cx="1495800" cy="1481400"/>
          </a:xfrm>
        </p:grpSpPr>
        <p:sp>
          <p:nvSpPr>
            <p:cNvPr id="59" name="CustomShape 3"/>
            <p:cNvSpPr/>
            <p:nvPr/>
          </p:nvSpPr>
          <p:spPr>
            <a:xfrm rot="2705400">
              <a:off x="2543400" y="780840"/>
              <a:ext cx="1047240" cy="10472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0" name="Line 4"/>
            <p:cNvSpPr/>
            <p:nvPr/>
          </p:nvSpPr>
          <p:spPr>
            <a:xfrm>
              <a:off x="3066840" y="564480"/>
              <a:ext cx="740520" cy="74016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61" name="Line 5"/>
            <p:cNvSpPr/>
            <p:nvPr/>
          </p:nvSpPr>
          <p:spPr>
            <a:xfrm flipH="1">
              <a:off x="3066480" y="1290600"/>
              <a:ext cx="756000" cy="75492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62" name="CustomShape 6"/>
          <p:cNvSpPr/>
          <p:nvPr/>
        </p:nvSpPr>
        <p:spPr>
          <a:xfrm>
            <a:off x="2706480" y="683640"/>
            <a:ext cx="6840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000000"/>
                </a:solidFill>
                <a:latin typeface="Calibri"/>
                <a:ea typeface="微软雅黑"/>
              </a:rPr>
              <a:t>2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63" name="CustomShape 7"/>
          <p:cNvSpPr/>
          <p:nvPr/>
        </p:nvSpPr>
        <p:spPr>
          <a:xfrm>
            <a:off x="3942000" y="981720"/>
            <a:ext cx="58219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NEAT-Python?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64" name="CustomShape 8"/>
          <p:cNvSpPr/>
          <p:nvPr/>
        </p:nvSpPr>
        <p:spPr>
          <a:xfrm>
            <a:off x="3804840" y="1968480"/>
            <a:ext cx="8195040" cy="403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NEAT: </a:t>
            </a:r>
            <a:r>
              <a:rPr b="0" lang="en-US" sz="2000" spc="-1" strike="noStrike">
                <a:solidFill>
                  <a:srgbClr val="ff0000"/>
                </a:solidFill>
                <a:latin typeface="微软雅黑"/>
                <a:ea typeface="微软雅黑"/>
              </a:rPr>
              <a:t>N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euro-</a:t>
            </a:r>
            <a:r>
              <a:rPr b="0" lang="en-US" sz="2000" spc="-1" strike="noStrike">
                <a:solidFill>
                  <a:srgbClr val="ff0000"/>
                </a:solidFill>
                <a:latin typeface="微软雅黑"/>
                <a:ea typeface="微软雅黑"/>
              </a:rPr>
              <a:t>e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volution of </a:t>
            </a:r>
            <a:r>
              <a:rPr b="0" lang="en-US" sz="2000" spc="-1" strike="noStrike">
                <a:solidFill>
                  <a:srgbClr val="ff0000"/>
                </a:solidFill>
                <a:latin typeface="微软雅黑"/>
                <a:ea typeface="微软雅黑"/>
              </a:rPr>
              <a:t>A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ugmenting </a:t>
            </a:r>
            <a:r>
              <a:rPr b="0" lang="en-US" sz="2000" spc="-1" strike="noStrike">
                <a:solidFill>
                  <a:srgbClr val="ff0000"/>
                </a:solidFill>
                <a:latin typeface="微软雅黑"/>
                <a:ea typeface="微软雅黑"/>
              </a:rPr>
              <a:t>T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opologies</a:t>
            </a:r>
            <a:endParaRPr b="0" lang="en-US" sz="2000" spc="-1" strike="noStrike">
              <a:latin typeface="Arial"/>
            </a:endParaRPr>
          </a:p>
          <a:p>
            <a:pPr lvl="1" marL="800280" indent="-342720">
              <a:lnSpc>
                <a:spcPct val="130000"/>
              </a:lnSpc>
              <a:buClr>
                <a:srgbClr val="333f4f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NEAT-Python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은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NEAT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를 파이썬으로 구현한 패키지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endParaRPr b="0" lang="en-US" sz="2000" spc="-1" strike="noStrike">
              <a:latin typeface="Arial"/>
            </a:endParaRPr>
          </a:p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NN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의 구조와 매개변수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`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학습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`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에</a:t>
            </a:r>
            <a:br/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유전 알고리즘을 사용한다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endParaRPr b="0" lang="en-US" sz="2000" spc="-1" strike="noStrike">
              <a:latin typeface="Arial"/>
            </a:endParaRPr>
          </a:p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BP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등 다른 알고리즘에 비해</a:t>
            </a:r>
            <a:br/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학습속도가 상당히 빠르다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endParaRPr b="0" lang="en-US" sz="2000" spc="-1" strike="noStrike">
              <a:latin typeface="Arial"/>
            </a:endParaRPr>
          </a:p>
        </p:txBody>
      </p:sp>
      <p:pic>
        <p:nvPicPr>
          <p:cNvPr id="65" name="그림 3" descr=""/>
          <p:cNvPicPr/>
          <p:nvPr/>
        </p:nvPicPr>
        <p:blipFill>
          <a:blip r:embed="rId1"/>
          <a:stretch/>
        </p:blipFill>
        <p:spPr>
          <a:xfrm>
            <a:off x="8308800" y="3074040"/>
            <a:ext cx="3329280" cy="3020400"/>
          </a:xfrm>
          <a:prstGeom prst="rect">
            <a:avLst/>
          </a:prstGeom>
          <a:ln>
            <a:noFill/>
          </a:ln>
        </p:spPr>
      </p:pic>
      <p:sp>
        <p:nvSpPr>
          <p:cNvPr id="66" name="CustomShape 9"/>
          <p:cNvSpPr/>
          <p:nvPr/>
        </p:nvSpPr>
        <p:spPr>
          <a:xfrm>
            <a:off x="8400600" y="6094440"/>
            <a:ext cx="3237480" cy="63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a6a6a6"/>
                </a:solidFill>
                <a:latin typeface="Calibri"/>
                <a:ea typeface="微软雅黑"/>
              </a:rPr>
              <a:t>https://en.wikipedia.org/wiki/Neuroevolution_of_augmenting_topologies#Implementation</a:t>
            </a:r>
            <a:endParaRPr b="0" lang="en-US" sz="12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ustomShape 1"/>
          <p:cNvSpPr/>
          <p:nvPr/>
        </p:nvSpPr>
        <p:spPr>
          <a:xfrm>
            <a:off x="3048840" y="0"/>
            <a:ext cx="91245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68" name="Group 2"/>
          <p:cNvGrpSpPr/>
          <p:nvPr/>
        </p:nvGrpSpPr>
        <p:grpSpPr>
          <a:xfrm>
            <a:off x="2326680" y="564120"/>
            <a:ext cx="1495800" cy="1481400"/>
            <a:chOff x="2326680" y="564120"/>
            <a:chExt cx="1495800" cy="1481400"/>
          </a:xfrm>
        </p:grpSpPr>
        <p:sp>
          <p:nvSpPr>
            <p:cNvPr id="69" name="CustomShape 3"/>
            <p:cNvSpPr/>
            <p:nvPr/>
          </p:nvSpPr>
          <p:spPr>
            <a:xfrm rot="2705400">
              <a:off x="2543400" y="780840"/>
              <a:ext cx="1047240" cy="10472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0" name="Line 4"/>
            <p:cNvSpPr/>
            <p:nvPr/>
          </p:nvSpPr>
          <p:spPr>
            <a:xfrm>
              <a:off x="3066840" y="564480"/>
              <a:ext cx="740520" cy="74016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1" name="Line 5"/>
            <p:cNvSpPr/>
            <p:nvPr/>
          </p:nvSpPr>
          <p:spPr>
            <a:xfrm flipH="1">
              <a:off x="3066480" y="1290600"/>
              <a:ext cx="756000" cy="75492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72" name="CustomShape 6"/>
          <p:cNvSpPr/>
          <p:nvPr/>
        </p:nvSpPr>
        <p:spPr>
          <a:xfrm>
            <a:off x="2706480" y="683640"/>
            <a:ext cx="6840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000000"/>
                </a:solidFill>
                <a:latin typeface="Calibri"/>
                <a:ea typeface="微软雅黑"/>
              </a:rPr>
              <a:t>3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73" name="CustomShape 7"/>
          <p:cNvSpPr/>
          <p:nvPr/>
        </p:nvSpPr>
        <p:spPr>
          <a:xfrm>
            <a:off x="3942000" y="981720"/>
            <a:ext cx="58219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Genetic Algorithm (GA)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74" name="CustomShape 8"/>
          <p:cNvSpPr/>
          <p:nvPr/>
        </p:nvSpPr>
        <p:spPr>
          <a:xfrm>
            <a:off x="3804840" y="1968480"/>
            <a:ext cx="8195040" cy="403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자연 선택과 진화를 모방한 최적화 기법</a:t>
            </a:r>
            <a:endParaRPr b="0" lang="en-US" sz="2000" spc="-1" strike="noStrike">
              <a:latin typeface="Arial"/>
            </a:endParaRPr>
          </a:p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e.g.)</a:t>
            </a:r>
            <a:br/>
            <a:br/>
            <a:br/>
            <a:br/>
            <a:br/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점수가 높은 해를 재조합해서 새로운 해를 만들고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,</a:t>
            </a:r>
            <a:br/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점수가 낮은 해는 버린다</a:t>
            </a:r>
            <a:br/>
            <a:r>
              <a:rPr b="0" lang="en-US" sz="2000" spc="-1" strike="noStrike">
                <a:solidFill>
                  <a:srgbClr val="333f4f"/>
                </a:solidFill>
                <a:latin typeface="微软雅黑"/>
              </a:rPr>
              <a:t> </a:t>
            </a:r>
            <a:endParaRPr b="0" lang="en-US" sz="2000" spc="-1" strike="noStrike">
              <a:latin typeface="Arial"/>
            </a:endParaRPr>
          </a:p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따라서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,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실제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`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학습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`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이 이루어지는 것은 아니라고 할 수 있다</a:t>
            </a:r>
            <a:endParaRPr b="0" lang="en-US" sz="2000" spc="-1" strike="noStrike">
              <a:latin typeface="Arial"/>
            </a:endParaRPr>
          </a:p>
        </p:txBody>
      </p:sp>
      <p:graphicFrame>
        <p:nvGraphicFramePr>
          <p:cNvPr id="75" name="Table 9"/>
          <p:cNvGraphicFramePr/>
          <p:nvPr/>
        </p:nvGraphicFramePr>
        <p:xfrm>
          <a:off x="4258440" y="2978640"/>
          <a:ext cx="7001280" cy="1112040"/>
        </p:xfrm>
        <a:graphic>
          <a:graphicData uri="http://schemas.openxmlformats.org/drawingml/2006/table">
            <a:tbl>
              <a:tblPr/>
              <a:tblGrid>
                <a:gridCol w="1750320"/>
                <a:gridCol w="1750320"/>
                <a:gridCol w="1750320"/>
                <a:gridCol w="1750320"/>
              </a:tblGrid>
              <a:tr h="37080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Objective: max f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c000"/>
                      </a:solidFill>
                    </a:lnL>
                    <a:lnR w="12240">
                      <a:solidFill>
                        <a:srgbClr val="ffc000"/>
                      </a:solidFill>
                    </a:lnR>
                    <a:lnT w="12240">
                      <a:solidFill>
                        <a:srgbClr val="ffc000"/>
                      </a:solidFill>
                    </a:lnT>
                    <a:lnB w="25200">
                      <a:solidFill>
                        <a:srgbClr val="ffc000"/>
                      </a:solidFill>
                    </a:lnB>
                    <a:noFill/>
                  </a:tcPr>
                </a:tc>
                <a:tc gridSpan="3"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f(</a:t>
                      </a:r>
                      <a:r>
                        <a:rPr b="1" lang="en-US" sz="2400" spc="-1" strike="noStrike">
                          <a:solidFill>
                            <a:srgbClr val="ed7d31"/>
                          </a:solidFill>
                          <a:latin typeface="Calibri"/>
                          <a:ea typeface="微软雅黑"/>
                        </a:rPr>
                        <a:t>x</a:t>
                      </a: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)=</a:t>
                      </a:r>
                      <a:r>
                        <a:rPr b="1" lang="en-US" sz="2400" spc="-1" strike="noStrike">
                          <a:solidFill>
                            <a:srgbClr val="ed7d31"/>
                          </a:solidFill>
                          <a:latin typeface="Calibri"/>
                          <a:ea typeface="微软雅黑"/>
                        </a:rPr>
                        <a:t>x</a:t>
                      </a:r>
                      <a:r>
                        <a:rPr b="1" lang="en-US" sz="2400" spc="-1" strike="noStrike" baseline="-25000">
                          <a:solidFill>
                            <a:srgbClr val="ed7d31"/>
                          </a:solidFill>
                          <a:latin typeface="Calibri"/>
                          <a:ea typeface="微软雅黑"/>
                        </a:rPr>
                        <a:t>1</a:t>
                      </a: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+2</a:t>
                      </a:r>
                      <a:r>
                        <a:rPr b="1" lang="en-US" sz="2400" spc="-1" strike="noStrike">
                          <a:solidFill>
                            <a:srgbClr val="ed7d31"/>
                          </a:solidFill>
                          <a:latin typeface="Calibri"/>
                          <a:ea typeface="微软雅黑"/>
                        </a:rPr>
                        <a:t>x</a:t>
                      </a:r>
                      <a:r>
                        <a:rPr b="1" lang="en-US" sz="2400" spc="-1" strike="noStrike" baseline="-25000">
                          <a:solidFill>
                            <a:srgbClr val="ed7d31"/>
                          </a:solidFill>
                          <a:latin typeface="Calibri"/>
                          <a:ea typeface="微软雅黑"/>
                        </a:rPr>
                        <a:t>2</a:t>
                      </a:r>
                      <a:r>
                        <a:rPr b="1" lang="en-US" sz="24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+3</a:t>
                      </a:r>
                      <a:r>
                        <a:rPr b="1" lang="en-US" sz="2400" spc="-1" strike="noStrike">
                          <a:solidFill>
                            <a:srgbClr val="ed7d31"/>
                          </a:solidFill>
                          <a:latin typeface="Calibri"/>
                          <a:ea typeface="微软雅黑"/>
                        </a:rPr>
                        <a:t>x</a:t>
                      </a:r>
                      <a:r>
                        <a:rPr b="1" lang="en-US" sz="2400" spc="-1" strike="noStrike" baseline="-25000">
                          <a:solidFill>
                            <a:srgbClr val="ed7d31"/>
                          </a:solidFill>
                          <a:latin typeface="Calibri"/>
                          <a:ea typeface="微软雅黑"/>
                        </a:rPr>
                        <a:t>3</a:t>
                      </a:r>
                      <a:endParaRPr b="0" lang="en-US" sz="2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c000"/>
                      </a:solidFill>
                    </a:lnL>
                    <a:lnR w="12240">
                      <a:solidFill>
                        <a:srgbClr val="ffc000"/>
                      </a:solidFill>
                    </a:lnR>
                    <a:lnT w="12240">
                      <a:solidFill>
                        <a:srgbClr val="ffc000"/>
                      </a:solidFill>
                    </a:lnT>
                    <a:lnB w="25200">
                      <a:solidFill>
                        <a:srgbClr val="ffc000"/>
                      </a:solidFill>
                    </a:lnB>
                    <a:noFill/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  <a:tc hMerge="1">
                  <a:tcPr marL="90000" marR="90000">
                    <a:solidFill>
                      <a:srgbClr val="729fcf"/>
                    </a:solidFill>
                  </a:tcPr>
                </a:tc>
              </a:tr>
              <a:tr h="37080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Solutions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c000"/>
                      </a:solidFill>
                    </a:lnL>
                    <a:lnR w="12240">
                      <a:solidFill>
                        <a:srgbClr val="ffc000"/>
                      </a:solidFill>
                    </a:lnR>
                    <a:lnT w="12240">
                      <a:solidFill>
                        <a:srgbClr val="ffc000"/>
                      </a:solidFill>
                    </a:lnT>
                    <a:lnB w="12240">
                      <a:solidFill>
                        <a:srgbClr val="ffc000"/>
                      </a:solidFill>
                    </a:lnB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s</a:t>
                      </a:r>
                      <a:r>
                        <a:rPr b="0" lang="en-US" sz="1800" spc="-1" strike="noStrike" baseline="30000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(0)</a:t>
                      </a: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=(2, 1, 0)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c000"/>
                      </a:solidFill>
                    </a:lnL>
                    <a:lnR w="12240">
                      <a:solidFill>
                        <a:srgbClr val="ffc000"/>
                      </a:solidFill>
                    </a:lnR>
                    <a:lnT w="12240">
                      <a:solidFill>
                        <a:srgbClr val="ffc000"/>
                      </a:solidFill>
                    </a:lnT>
                    <a:lnB w="12240">
                      <a:solidFill>
                        <a:srgbClr val="ffc000"/>
                      </a:solidFill>
                    </a:lnB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s</a:t>
                      </a:r>
                      <a:r>
                        <a:rPr b="0" lang="en-US" sz="1800" spc="-1" strike="noStrike" baseline="30000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(1)</a:t>
                      </a: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=(1, 1, 1)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c000"/>
                      </a:solidFill>
                    </a:lnL>
                    <a:lnR w="12240">
                      <a:solidFill>
                        <a:srgbClr val="ffc000"/>
                      </a:solidFill>
                    </a:lnR>
                    <a:lnT w="12240">
                      <a:solidFill>
                        <a:srgbClr val="ffc000"/>
                      </a:solidFill>
                    </a:lnT>
                    <a:lnB w="12240">
                      <a:solidFill>
                        <a:srgbClr val="ffc000"/>
                      </a:solidFill>
                    </a:lnB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s</a:t>
                      </a:r>
                      <a:r>
                        <a:rPr b="0" lang="en-US" sz="1800" spc="-1" strike="noStrike" baseline="30000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(2)</a:t>
                      </a: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=(0, -1, 3)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c000"/>
                      </a:solidFill>
                    </a:lnL>
                    <a:lnR w="12240">
                      <a:solidFill>
                        <a:srgbClr val="ffc000"/>
                      </a:solidFill>
                    </a:lnR>
                    <a:lnT w="12240">
                      <a:solidFill>
                        <a:srgbClr val="ffc000"/>
                      </a:solidFill>
                    </a:lnT>
                    <a:lnB w="12240">
                      <a:solidFill>
                        <a:srgbClr val="ffc000"/>
                      </a:solidFill>
                    </a:lnB>
                    <a:solidFill>
                      <a:srgbClr val="ffc000">
                        <a:alpha val="20000"/>
                      </a:srgbClr>
                    </a:solidFill>
                  </a:tcPr>
                </a:tc>
              </a:tr>
              <a:tr h="370800"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Score f(s)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c000"/>
                      </a:solidFill>
                    </a:lnL>
                    <a:lnR w="12240">
                      <a:solidFill>
                        <a:srgbClr val="ffc000"/>
                      </a:solidFill>
                    </a:lnR>
                    <a:lnT w="12240">
                      <a:solidFill>
                        <a:srgbClr val="ffc000"/>
                      </a:solidFill>
                    </a:lnT>
                    <a:lnB w="12240">
                      <a:solidFill>
                        <a:srgbClr val="ffc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4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c000"/>
                      </a:solidFill>
                    </a:lnL>
                    <a:lnR w="12240">
                      <a:solidFill>
                        <a:srgbClr val="ffc000"/>
                      </a:solidFill>
                    </a:lnR>
                    <a:lnT w="12240">
                      <a:solidFill>
                        <a:srgbClr val="ffc000"/>
                      </a:solidFill>
                    </a:lnT>
                    <a:lnB w="12240">
                      <a:solidFill>
                        <a:srgbClr val="ffc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c000"/>
                      </a:solidFill>
                    </a:lnL>
                    <a:lnR w="12240">
                      <a:solidFill>
                        <a:srgbClr val="ffc000"/>
                      </a:solidFill>
                    </a:lnR>
                    <a:lnT w="12240">
                      <a:solidFill>
                        <a:srgbClr val="ffc000"/>
                      </a:solidFill>
                    </a:lnT>
                    <a:lnB w="12240">
                      <a:solidFill>
                        <a:srgbClr val="ffc000"/>
                      </a:solidFill>
                    </a:lnB>
                    <a:noFill/>
                  </a:tcPr>
                </a:tc>
                <a:tc>
                  <a:txBody>
                    <a:bodyPr anchor="ctr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latin typeface="Calibri"/>
                          <a:ea typeface="微软雅黑"/>
                        </a:rPr>
                        <a:t>7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c000"/>
                      </a:solidFill>
                    </a:lnL>
                    <a:lnR w="12240">
                      <a:solidFill>
                        <a:srgbClr val="ffc000"/>
                      </a:solidFill>
                    </a:lnR>
                    <a:lnT w="12240">
                      <a:solidFill>
                        <a:srgbClr val="ffc000"/>
                      </a:solidFill>
                    </a:lnT>
                    <a:lnB w="12240">
                      <a:solidFill>
                        <a:srgbClr val="ffc000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transition spd="slow">
    <p:push dir="r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3048840" y="0"/>
            <a:ext cx="91245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77" name="Group 2"/>
          <p:cNvGrpSpPr/>
          <p:nvPr/>
        </p:nvGrpSpPr>
        <p:grpSpPr>
          <a:xfrm>
            <a:off x="2326680" y="564120"/>
            <a:ext cx="1495800" cy="1481400"/>
            <a:chOff x="2326680" y="564120"/>
            <a:chExt cx="1495800" cy="1481400"/>
          </a:xfrm>
        </p:grpSpPr>
        <p:sp>
          <p:nvSpPr>
            <p:cNvPr id="78" name="CustomShape 3"/>
            <p:cNvSpPr/>
            <p:nvPr/>
          </p:nvSpPr>
          <p:spPr>
            <a:xfrm rot="2705400">
              <a:off x="2543400" y="780840"/>
              <a:ext cx="1047240" cy="10472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79" name="Line 4"/>
            <p:cNvSpPr/>
            <p:nvPr/>
          </p:nvSpPr>
          <p:spPr>
            <a:xfrm>
              <a:off x="3066840" y="564480"/>
              <a:ext cx="740520" cy="74016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0" name="Line 5"/>
            <p:cNvSpPr/>
            <p:nvPr/>
          </p:nvSpPr>
          <p:spPr>
            <a:xfrm flipH="1">
              <a:off x="3066480" y="1290600"/>
              <a:ext cx="756000" cy="75492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81" name="CustomShape 6"/>
          <p:cNvSpPr/>
          <p:nvPr/>
        </p:nvSpPr>
        <p:spPr>
          <a:xfrm>
            <a:off x="2706480" y="683640"/>
            <a:ext cx="6840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000000"/>
                </a:solidFill>
                <a:latin typeface="Calibri"/>
                <a:ea typeface="微软雅黑"/>
              </a:rPr>
              <a:t>4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82" name="CustomShape 7"/>
          <p:cNvSpPr/>
          <p:nvPr/>
        </p:nvSpPr>
        <p:spPr>
          <a:xfrm>
            <a:off x="3942000" y="981720"/>
            <a:ext cx="58219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Neuro-evolution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83" name="CustomShape 8"/>
          <p:cNvSpPr/>
          <p:nvPr/>
        </p:nvSpPr>
        <p:spPr>
          <a:xfrm>
            <a:off x="3804840" y="1968480"/>
            <a:ext cx="8195040" cy="1654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GA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를 사용해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NN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을 구축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(weight tuning, structure)</a:t>
            </a:r>
            <a:endParaRPr b="0" lang="en-US" sz="2000" spc="-1" strike="noStrike">
              <a:latin typeface="Arial"/>
            </a:endParaRPr>
          </a:p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Weight tuning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은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easy (average, random select, …)</a:t>
            </a:r>
            <a:endParaRPr b="0" lang="en-US" sz="2000" spc="-1" strike="noStrike">
              <a:latin typeface="Arial"/>
            </a:endParaRPr>
          </a:p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Structure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표현은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not so easy</a:t>
            </a:r>
            <a:endParaRPr b="0" lang="en-US" sz="2000" spc="-1" strike="noStrike">
              <a:latin typeface="Arial"/>
            </a:endParaRPr>
          </a:p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Competing Conventions Problem</a:t>
            </a:r>
            <a:endParaRPr b="0" lang="en-US" sz="2000" spc="-1" strike="noStrike">
              <a:latin typeface="Arial"/>
            </a:endParaRPr>
          </a:p>
        </p:txBody>
      </p:sp>
      <p:pic>
        <p:nvPicPr>
          <p:cNvPr id="84" name="Picture 2" descr=""/>
          <p:cNvPicPr/>
          <p:nvPr/>
        </p:nvPicPr>
        <p:blipFill>
          <a:blip r:embed="rId1"/>
          <a:stretch/>
        </p:blipFill>
        <p:spPr>
          <a:xfrm>
            <a:off x="8769600" y="3432960"/>
            <a:ext cx="3229920" cy="3018960"/>
          </a:xfrm>
          <a:prstGeom prst="rect">
            <a:avLst/>
          </a:prstGeom>
          <a:ln>
            <a:noFill/>
          </a:ln>
        </p:spPr>
      </p:pic>
    </p:spTree>
  </p:cSld>
  <p:transition spd="slow">
    <p:push dir="r"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3048840" y="0"/>
            <a:ext cx="91245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86" name="Group 2"/>
          <p:cNvGrpSpPr/>
          <p:nvPr/>
        </p:nvGrpSpPr>
        <p:grpSpPr>
          <a:xfrm>
            <a:off x="2326680" y="564120"/>
            <a:ext cx="1495800" cy="1481400"/>
            <a:chOff x="2326680" y="564120"/>
            <a:chExt cx="1495800" cy="1481400"/>
          </a:xfrm>
        </p:grpSpPr>
        <p:sp>
          <p:nvSpPr>
            <p:cNvPr id="87" name="CustomShape 3"/>
            <p:cNvSpPr/>
            <p:nvPr/>
          </p:nvSpPr>
          <p:spPr>
            <a:xfrm rot="2705400">
              <a:off x="2543400" y="780840"/>
              <a:ext cx="1047240" cy="10472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8" name="Line 4"/>
            <p:cNvSpPr/>
            <p:nvPr/>
          </p:nvSpPr>
          <p:spPr>
            <a:xfrm>
              <a:off x="3066840" y="564480"/>
              <a:ext cx="740520" cy="74016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89" name="Line 5"/>
            <p:cNvSpPr/>
            <p:nvPr/>
          </p:nvSpPr>
          <p:spPr>
            <a:xfrm flipH="1">
              <a:off x="3066480" y="1290600"/>
              <a:ext cx="756000" cy="75492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0" name="CustomShape 6"/>
          <p:cNvSpPr/>
          <p:nvPr/>
        </p:nvSpPr>
        <p:spPr>
          <a:xfrm>
            <a:off x="2706480" y="683640"/>
            <a:ext cx="6840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000000"/>
                </a:solidFill>
                <a:latin typeface="Calibri"/>
                <a:ea typeface="微软雅黑"/>
              </a:rPr>
              <a:t>5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91" name="CustomShape 7"/>
          <p:cNvSpPr/>
          <p:nvPr/>
        </p:nvSpPr>
        <p:spPr>
          <a:xfrm>
            <a:off x="3942000" y="981720"/>
            <a:ext cx="58219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How NEAT deals with CCP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92" name="CustomShape 8"/>
          <p:cNvSpPr/>
          <p:nvPr/>
        </p:nvSpPr>
        <p:spPr>
          <a:xfrm>
            <a:off x="3804840" y="1968480"/>
            <a:ext cx="8195040" cy="4825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`History marker`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를 두어서 유전자의 유래를 추적</a:t>
            </a:r>
            <a:endParaRPr b="0" lang="en-US" sz="2000" spc="-1" strike="noStrike">
              <a:latin typeface="Arial"/>
            </a:endParaRPr>
          </a:p>
          <a:p>
            <a:pPr lvl="1" marL="8002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정점 또는 간선이 언제 처음 생겨났는지</a:t>
            </a:r>
            <a:br/>
            <a:r>
              <a:rPr b="0" lang="en-US" sz="2000" spc="-1" strike="noStrike">
                <a:solidFill>
                  <a:srgbClr val="333f4f"/>
                </a:solidFill>
                <a:latin typeface="微软雅黑"/>
              </a:rPr>
              <a:t> </a:t>
            </a:r>
            <a:endParaRPr b="0" lang="en-US" sz="2000" spc="-1" strike="noStrike">
              <a:latin typeface="Arial"/>
            </a:endParaRPr>
          </a:p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Speciation</a:t>
            </a:r>
            <a:endParaRPr b="0" lang="en-US" sz="2000" spc="-1" strike="noStrike">
              <a:latin typeface="Arial"/>
            </a:endParaRPr>
          </a:p>
          <a:p>
            <a:pPr lvl="1" marL="8002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잠재적으로 좋은 구조의 신경망 모델이 살아남을 수 있음</a:t>
            </a:r>
            <a:br/>
            <a:r>
              <a:rPr b="0" lang="en-US" sz="2000" spc="-1" strike="noStrike">
                <a:solidFill>
                  <a:srgbClr val="333f4f"/>
                </a:solidFill>
                <a:latin typeface="微软雅黑"/>
              </a:rPr>
              <a:t> </a:t>
            </a:r>
            <a:endParaRPr b="0" lang="en-US" sz="2000" spc="-1" strike="noStrike">
              <a:latin typeface="Arial"/>
            </a:endParaRPr>
          </a:p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최소한의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(minimal)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구조에서 출발해서 점진적으로 신경망을 키움</a:t>
            </a:r>
            <a:endParaRPr b="0" lang="en-US" sz="2000" spc="-1" strike="noStrike">
              <a:latin typeface="Arial"/>
            </a:endParaRPr>
          </a:p>
          <a:p>
            <a:pPr lvl="1" marL="8002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Weight tuning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과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structure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탐색이 번갈아가며 진행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30000"/>
              </a:lnSpc>
            </a:pPr>
            <a:endParaRPr b="0" lang="en-US" sz="2000" spc="-1" strike="noStrike">
              <a:latin typeface="Arial"/>
            </a:endParaRPr>
          </a:p>
          <a:p>
            <a:pPr marL="343080" indent="-342720">
              <a:lnSpc>
                <a:spcPct val="130000"/>
              </a:lnSpc>
              <a:buClr>
                <a:srgbClr val="333f4f"/>
              </a:buClr>
              <a:buFont typeface="Wingdings" charset="2"/>
              <a:buChar char=""/>
            </a:pP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NEAT-Python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이용해서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state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를 받아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action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을 취하는 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RNN model</a:t>
            </a:r>
            <a:r>
              <a:rPr b="0" lang="en-US" sz="2000" spc="-1" strike="noStrike">
                <a:solidFill>
                  <a:srgbClr val="333f4f"/>
                </a:solidFill>
                <a:latin typeface="微软雅黑"/>
                <a:ea typeface="微软雅黑"/>
              </a:rPr>
              <a:t>을 진화시킴</a:t>
            </a:r>
            <a:endParaRPr b="0" lang="en-US" sz="20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3048840" y="0"/>
            <a:ext cx="9124560" cy="6857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pSp>
        <p:nvGrpSpPr>
          <p:cNvPr id="94" name="Group 2"/>
          <p:cNvGrpSpPr/>
          <p:nvPr/>
        </p:nvGrpSpPr>
        <p:grpSpPr>
          <a:xfrm>
            <a:off x="2326680" y="564120"/>
            <a:ext cx="1495800" cy="1481400"/>
            <a:chOff x="2326680" y="564120"/>
            <a:chExt cx="1495800" cy="1481400"/>
          </a:xfrm>
        </p:grpSpPr>
        <p:sp>
          <p:nvSpPr>
            <p:cNvPr id="95" name="CustomShape 3"/>
            <p:cNvSpPr/>
            <p:nvPr/>
          </p:nvSpPr>
          <p:spPr>
            <a:xfrm rot="2705400">
              <a:off x="2543400" y="780840"/>
              <a:ext cx="1047240" cy="10472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6" name="Line 4"/>
            <p:cNvSpPr/>
            <p:nvPr/>
          </p:nvSpPr>
          <p:spPr>
            <a:xfrm>
              <a:off x="3066840" y="564480"/>
              <a:ext cx="740520" cy="74016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7" name="Line 5"/>
            <p:cNvSpPr/>
            <p:nvPr/>
          </p:nvSpPr>
          <p:spPr>
            <a:xfrm flipH="1">
              <a:off x="3066480" y="1290600"/>
              <a:ext cx="756000" cy="754920"/>
            </a:xfrm>
            <a:prstGeom prst="line">
              <a:avLst/>
            </a:prstGeom>
            <a:ln w="38160">
              <a:solidFill>
                <a:schemeClr val="tx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98" name="CustomShape 6"/>
          <p:cNvSpPr/>
          <p:nvPr/>
        </p:nvSpPr>
        <p:spPr>
          <a:xfrm>
            <a:off x="2706480" y="683640"/>
            <a:ext cx="6840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000000"/>
                </a:solidFill>
                <a:latin typeface="Calibri"/>
                <a:ea typeface="微软雅黑"/>
              </a:rPr>
              <a:t>6</a:t>
            </a:r>
            <a:endParaRPr b="0" lang="en-US" sz="7200" spc="-1" strike="noStrike">
              <a:latin typeface="Arial"/>
            </a:endParaRPr>
          </a:p>
        </p:txBody>
      </p:sp>
      <p:sp>
        <p:nvSpPr>
          <p:cNvPr id="99" name="CustomShape 7"/>
          <p:cNvSpPr/>
          <p:nvPr/>
        </p:nvSpPr>
        <p:spPr>
          <a:xfrm>
            <a:off x="3942000" y="981720"/>
            <a:ext cx="58219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Trial: training sonic with NN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00" name="Line 8"/>
          <p:cNvSpPr/>
          <p:nvPr/>
        </p:nvSpPr>
        <p:spPr>
          <a:xfrm>
            <a:off x="5714280" y="2117160"/>
            <a:ext cx="0" cy="981000"/>
          </a:xfrm>
          <a:prstGeom prst="line">
            <a:avLst/>
          </a:prstGeom>
          <a:ln w="12708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1" name="Line 9"/>
          <p:cNvSpPr/>
          <p:nvPr/>
        </p:nvSpPr>
        <p:spPr>
          <a:xfrm>
            <a:off x="5619240" y="2117160"/>
            <a:ext cx="0" cy="981000"/>
          </a:xfrm>
          <a:prstGeom prst="line">
            <a:avLst/>
          </a:prstGeom>
          <a:ln w="63360">
            <a:solidFill>
              <a:schemeClr val="accent1">
                <a:lumMod val="60000"/>
                <a:lumOff val="40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2" name="CustomShape 10"/>
          <p:cNvSpPr/>
          <p:nvPr/>
        </p:nvSpPr>
        <p:spPr>
          <a:xfrm>
            <a:off x="6093000" y="2481480"/>
            <a:ext cx="550512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微软雅黑"/>
                <a:ea typeface="微软雅黑"/>
              </a:rPr>
              <a:t>[ B , A , MODE , START , UP , DOWN , LEFT , RIGHT , C , Y , X , Z ]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3" name="Line 11"/>
          <p:cNvSpPr/>
          <p:nvPr/>
        </p:nvSpPr>
        <p:spPr>
          <a:xfrm>
            <a:off x="5714280" y="3511440"/>
            <a:ext cx="0" cy="981360"/>
          </a:xfrm>
          <a:prstGeom prst="line">
            <a:avLst/>
          </a:prstGeom>
          <a:ln w="12708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Line 12"/>
          <p:cNvSpPr/>
          <p:nvPr/>
        </p:nvSpPr>
        <p:spPr>
          <a:xfrm>
            <a:off x="5619240" y="3511440"/>
            <a:ext cx="0" cy="981360"/>
          </a:xfrm>
          <a:prstGeom prst="line">
            <a:avLst/>
          </a:prstGeom>
          <a:ln w="63360">
            <a:solidFill>
              <a:schemeClr val="accent1">
                <a:lumMod val="60000"/>
                <a:lumOff val="40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13"/>
          <p:cNvSpPr/>
          <p:nvPr/>
        </p:nvSpPr>
        <p:spPr>
          <a:xfrm>
            <a:off x="5633640" y="3735360"/>
            <a:ext cx="5915880" cy="49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 marL="457200">
              <a:lnSpc>
                <a:spcPct val="100000"/>
              </a:lnSpc>
              <a:spcBef>
                <a:spcPts val="1599"/>
              </a:spcBef>
            </a:pPr>
            <a:r>
              <a:rPr b="0" lang="en-US" sz="1400" spc="-1" strike="noStrike">
                <a:solidFill>
                  <a:srgbClr val="000000"/>
                </a:solidFill>
                <a:latin typeface="微软雅黑"/>
                <a:ea typeface="微软雅黑"/>
              </a:rPr>
              <a:t>[ [ ] , [LEFT] , [RIGHT] , [LEFT, DOWN] , [RIGHT, DOWN] , [DOWN] , [DOWN, B] , [B] ]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6" name="CustomShape 14"/>
          <p:cNvSpPr/>
          <p:nvPr/>
        </p:nvSpPr>
        <p:spPr>
          <a:xfrm>
            <a:off x="6157080" y="5205960"/>
            <a:ext cx="530496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微软雅黑"/>
                <a:ea typeface="微软雅黑"/>
              </a:rPr>
              <a:t>rew = (curr_x - init_x) + ring + completion_bonus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7" name="Line 15"/>
          <p:cNvSpPr/>
          <p:nvPr/>
        </p:nvSpPr>
        <p:spPr>
          <a:xfrm>
            <a:off x="5714280" y="4908960"/>
            <a:ext cx="0" cy="981360"/>
          </a:xfrm>
          <a:prstGeom prst="line">
            <a:avLst/>
          </a:prstGeom>
          <a:ln w="12708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8" name="Line 16"/>
          <p:cNvSpPr/>
          <p:nvPr/>
        </p:nvSpPr>
        <p:spPr>
          <a:xfrm>
            <a:off x="5619240" y="4908960"/>
            <a:ext cx="0" cy="981360"/>
          </a:xfrm>
          <a:prstGeom prst="line">
            <a:avLst/>
          </a:prstGeom>
          <a:ln w="63360">
            <a:solidFill>
              <a:schemeClr val="accent1">
                <a:lumMod val="60000"/>
                <a:lumOff val="40000"/>
                <a:alpha val="9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9" name="CustomShape 17"/>
          <p:cNvSpPr/>
          <p:nvPr/>
        </p:nvSpPr>
        <p:spPr>
          <a:xfrm>
            <a:off x="3520080" y="2421720"/>
            <a:ext cx="250056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微软雅黑"/>
                <a:ea typeface="微软雅黑"/>
              </a:rPr>
              <a:t>Buttons (12)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0" name="CustomShape 18"/>
          <p:cNvSpPr/>
          <p:nvPr/>
        </p:nvSpPr>
        <p:spPr>
          <a:xfrm>
            <a:off x="3520080" y="3743640"/>
            <a:ext cx="250056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微软雅黑"/>
                <a:ea typeface="微软雅黑"/>
              </a:rPr>
              <a:t>Actions (8)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11" name="CustomShape 19"/>
          <p:cNvSpPr/>
          <p:nvPr/>
        </p:nvSpPr>
        <p:spPr>
          <a:xfrm>
            <a:off x="3547080" y="5148720"/>
            <a:ext cx="250056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00000"/>
                </a:solidFill>
                <a:latin typeface="微软雅黑"/>
                <a:ea typeface="微软雅黑"/>
              </a:rPr>
              <a:t>Reward</a:t>
            </a:r>
            <a:endParaRPr b="0" lang="en-US" sz="24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0" y="0"/>
            <a:ext cx="12191760" cy="6857640"/>
          </a:xfrm>
          <a:prstGeom prst="parallelogram">
            <a:avLst>
              <a:gd name="adj" fmla="val 5388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3" name="CustomShape 2"/>
          <p:cNvSpPr/>
          <p:nvPr/>
        </p:nvSpPr>
        <p:spPr>
          <a:xfrm>
            <a:off x="2457720" y="3805560"/>
            <a:ext cx="72936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  <a:ea typeface="微软雅黑"/>
              </a:rPr>
              <a:t>TEXT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4" name="CustomShape 3"/>
          <p:cNvSpPr/>
          <p:nvPr/>
        </p:nvSpPr>
        <p:spPr>
          <a:xfrm>
            <a:off x="2457720" y="4440240"/>
            <a:ext cx="72936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  <a:ea typeface="微软雅黑"/>
              </a:rPr>
              <a:t>TEXT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5" name="CustomShape 4"/>
          <p:cNvSpPr/>
          <p:nvPr/>
        </p:nvSpPr>
        <p:spPr>
          <a:xfrm>
            <a:off x="2457720" y="5093640"/>
            <a:ext cx="72936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  <a:ea typeface="微软雅黑"/>
              </a:rPr>
              <a:t>TEXT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6" name="CustomShape 5"/>
          <p:cNvSpPr/>
          <p:nvPr/>
        </p:nvSpPr>
        <p:spPr>
          <a:xfrm>
            <a:off x="2457720" y="5664240"/>
            <a:ext cx="72936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  <a:ea typeface="微软雅黑"/>
              </a:rPr>
              <a:t>TEXT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7" name="CustomShape 6"/>
          <p:cNvSpPr/>
          <p:nvPr/>
        </p:nvSpPr>
        <p:spPr>
          <a:xfrm>
            <a:off x="3828240" y="5493960"/>
            <a:ext cx="4095720" cy="486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30000"/>
              </a:lnSpc>
            </a:pPr>
            <a:r>
              <a:rPr b="0" lang="en-US" sz="2000" spc="-1" strike="noStrike">
                <a:solidFill>
                  <a:srgbClr val="000000"/>
                </a:solidFill>
                <a:latin typeface="微软雅黑"/>
                <a:ea typeface="微软雅黑"/>
              </a:rPr>
              <a:t>학습할때 속도 느림 → 포기함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8" name="CustomShape 7"/>
          <p:cNvSpPr/>
          <p:nvPr/>
        </p:nvSpPr>
        <p:spPr>
          <a:xfrm>
            <a:off x="488880" y="595800"/>
            <a:ext cx="58219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2f2f2"/>
                </a:solidFill>
                <a:latin typeface="微软雅黑"/>
                <a:ea typeface="微软雅黑"/>
              </a:rPr>
              <a:t>Trial: training </a:t>
            </a:r>
            <a:r>
              <a:rPr b="0" lang="en-US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sonic with NN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19" name="CustomShape 8"/>
          <p:cNvSpPr/>
          <p:nvPr/>
        </p:nvSpPr>
        <p:spPr>
          <a:xfrm>
            <a:off x="4007520" y="1646280"/>
            <a:ext cx="2451960" cy="695520"/>
          </a:xfrm>
          <a:prstGeom prst="rect">
            <a:avLst/>
          </a:prstGeom>
          <a:solidFill>
            <a:srgbClr val="ffc000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0" name="CustomShape 9"/>
          <p:cNvSpPr/>
          <p:nvPr/>
        </p:nvSpPr>
        <p:spPr>
          <a:xfrm>
            <a:off x="4346640" y="1707120"/>
            <a:ext cx="2275920" cy="114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2f2f2"/>
                </a:solidFill>
                <a:latin typeface="微软雅黑"/>
                <a:ea typeface="微软雅黑"/>
              </a:rPr>
              <a:t>train model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21" name="CustomShape 10"/>
          <p:cNvSpPr/>
          <p:nvPr/>
        </p:nvSpPr>
        <p:spPr>
          <a:xfrm>
            <a:off x="4001400" y="3042000"/>
            <a:ext cx="2458080" cy="692280"/>
          </a:xfrm>
          <a:prstGeom prst="rect">
            <a:avLst/>
          </a:prstGeom>
          <a:solidFill>
            <a:srgbClr val="2b3542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2" name="CustomShape 11"/>
          <p:cNvSpPr/>
          <p:nvPr/>
        </p:nvSpPr>
        <p:spPr>
          <a:xfrm>
            <a:off x="4356720" y="2974320"/>
            <a:ext cx="2822040" cy="85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2f2f2"/>
                </a:solidFill>
                <a:latin typeface="微软雅黑"/>
                <a:ea typeface="微软雅黑"/>
              </a:rPr>
              <a:t>step model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23" name="CustomShape 12"/>
          <p:cNvSpPr/>
          <p:nvPr/>
        </p:nvSpPr>
        <p:spPr>
          <a:xfrm flipV="1">
            <a:off x="5230440" y="2341440"/>
            <a:ext cx="2880" cy="6994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99999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4" name="CustomShape 13"/>
          <p:cNvSpPr/>
          <p:nvPr/>
        </p:nvSpPr>
        <p:spPr>
          <a:xfrm>
            <a:off x="6459840" y="1994400"/>
            <a:ext cx="12240" cy="1393560"/>
          </a:xfrm>
          <a:prstGeom prst="bentConnector3">
            <a:avLst>
              <a:gd name="adj1" fmla="val 13241094"/>
            </a:avLst>
          </a:prstGeom>
          <a:noFill/>
          <a:ln w="9360">
            <a:solidFill>
              <a:srgbClr val="b7b7b7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25" name="CustomShape 14"/>
          <p:cNvSpPr/>
          <p:nvPr/>
        </p:nvSpPr>
        <p:spPr>
          <a:xfrm>
            <a:off x="5234040" y="2419200"/>
            <a:ext cx="2256480" cy="504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22a35"/>
                </a:solidFill>
                <a:latin typeface="微软雅黑"/>
                <a:ea typeface="微软雅黑"/>
              </a:rPr>
              <a:t>experience_batch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6" name="CustomShape 15"/>
          <p:cNvSpPr/>
          <p:nvPr/>
        </p:nvSpPr>
        <p:spPr>
          <a:xfrm>
            <a:off x="8103600" y="2342160"/>
            <a:ext cx="2456640" cy="480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222a35"/>
                </a:solidFill>
                <a:latin typeface="微软雅黑"/>
                <a:ea typeface="微软雅黑"/>
              </a:rPr>
              <a:t>update step_model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27" name="CustomShape 16"/>
          <p:cNvSpPr/>
          <p:nvPr/>
        </p:nvSpPr>
        <p:spPr>
          <a:xfrm>
            <a:off x="4258440" y="4029840"/>
            <a:ext cx="1943640" cy="609480"/>
          </a:xfrm>
          <a:prstGeom prst="rect">
            <a:avLst/>
          </a:prstGeom>
          <a:solidFill>
            <a:srgbClr val="8d939b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CustomShape 17"/>
          <p:cNvSpPr/>
          <p:nvPr/>
        </p:nvSpPr>
        <p:spPr>
          <a:xfrm>
            <a:off x="4821480" y="3897000"/>
            <a:ext cx="2668680" cy="78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ctr">
            <a:noAutofit/>
          </a:bodyPr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f2f2f2"/>
                </a:solidFill>
                <a:latin typeface="微软雅黑"/>
                <a:ea typeface="微软雅黑"/>
              </a:rPr>
              <a:t>env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29" name="CustomShape 18"/>
          <p:cNvSpPr/>
          <p:nvPr/>
        </p:nvSpPr>
        <p:spPr>
          <a:xfrm>
            <a:off x="4214880" y="3720600"/>
            <a:ext cx="1015200" cy="308880"/>
          </a:xfrm>
          <a:prstGeom prst="bentConnector2">
            <a:avLst/>
          </a:prstGeom>
          <a:noFill/>
          <a:ln w="9360">
            <a:solidFill>
              <a:srgbClr val="595959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19"/>
          <p:cNvSpPr/>
          <p:nvPr/>
        </p:nvSpPr>
        <p:spPr>
          <a:xfrm>
            <a:off x="1193760" y="5463000"/>
            <a:ext cx="19447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222a35"/>
                </a:solidFill>
                <a:latin typeface="微软雅黑"/>
                <a:ea typeface="微软雅黑"/>
              </a:rPr>
              <a:t>Result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1" name="CustomShape 20"/>
          <p:cNvSpPr/>
          <p:nvPr/>
        </p:nvSpPr>
        <p:spPr>
          <a:xfrm>
            <a:off x="1194480" y="1671480"/>
            <a:ext cx="19447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f2f2f2"/>
                </a:solidFill>
                <a:latin typeface="微软雅黑"/>
                <a:ea typeface="微软雅黑"/>
              </a:rPr>
              <a:t>Model</a:t>
            </a:r>
            <a:endParaRPr b="0" lang="en-US" sz="3200" spc="-1" strike="noStrike">
              <a:latin typeface="Arial"/>
            </a:endParaRPr>
          </a:p>
        </p:txBody>
      </p:sp>
    </p:spTree>
  </p:cSld>
  <p:transition spd="slow">
    <p:push dir="r"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2" name="Group 1"/>
          <p:cNvGrpSpPr/>
          <p:nvPr/>
        </p:nvGrpSpPr>
        <p:grpSpPr>
          <a:xfrm>
            <a:off x="0" y="0"/>
            <a:ext cx="12191760" cy="6857640"/>
            <a:chOff x="0" y="0"/>
            <a:chExt cx="12191760" cy="6857640"/>
          </a:xfrm>
        </p:grpSpPr>
        <p:sp>
          <p:nvSpPr>
            <p:cNvPr id="133" name="CustomShape 2"/>
            <p:cNvSpPr/>
            <p:nvPr/>
          </p:nvSpPr>
          <p:spPr>
            <a:xfrm>
              <a:off x="3067200" y="0"/>
              <a:ext cx="9124560" cy="685764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4" name="CustomShape 3"/>
            <p:cNvSpPr/>
            <p:nvPr/>
          </p:nvSpPr>
          <p:spPr>
            <a:xfrm>
              <a:off x="0" y="0"/>
              <a:ext cx="3066840" cy="6857640"/>
            </a:xfrm>
            <a:prstGeom prst="flowChartManualInpu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pic>
        <p:nvPicPr>
          <p:cNvPr id="135" name="图片 13" descr=""/>
          <p:cNvPicPr/>
          <p:nvPr/>
        </p:nvPicPr>
        <p:blipFill>
          <a:blip r:embed="rId1"/>
          <a:stretch/>
        </p:blipFill>
        <p:spPr>
          <a:xfrm rot="10800000">
            <a:off x="3089160" y="0"/>
            <a:ext cx="2541600" cy="1429560"/>
          </a:xfrm>
          <a:prstGeom prst="rect">
            <a:avLst/>
          </a:prstGeom>
          <a:ln>
            <a:noFill/>
          </a:ln>
        </p:spPr>
      </p:pic>
      <p:sp>
        <p:nvSpPr>
          <p:cNvPr id="136" name="CustomShape 4"/>
          <p:cNvSpPr/>
          <p:nvPr/>
        </p:nvSpPr>
        <p:spPr>
          <a:xfrm>
            <a:off x="1271160" y="2262960"/>
            <a:ext cx="8364960" cy="28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Microsoft YaHei"/>
                <a:ea typeface="Microsoft YaHei"/>
              </a:rPr>
              <a:t>Evolving Feedforward Network (resolution : 320 * 224 inputs → button press : 12 outputs)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7" name="CustomShape 5"/>
          <p:cNvSpPr/>
          <p:nvPr/>
        </p:nvSpPr>
        <p:spPr>
          <a:xfrm rot="10800000">
            <a:off x="1087560" y="2098800"/>
            <a:ext cx="583560" cy="367200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8" name="CustomShape 6"/>
          <p:cNvSpPr/>
          <p:nvPr/>
        </p:nvSpPr>
        <p:spPr>
          <a:xfrm>
            <a:off x="1271160" y="2979720"/>
            <a:ext cx="363420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Microsoft YaHei"/>
                <a:ea typeface="Microsoft YaHei"/>
              </a:rPr>
              <a:t>Activation Function : Sigmoid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39" name="CustomShape 7"/>
          <p:cNvSpPr/>
          <p:nvPr/>
        </p:nvSpPr>
        <p:spPr>
          <a:xfrm>
            <a:off x="1260360" y="4372920"/>
            <a:ext cx="363420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微软雅黑"/>
                <a:ea typeface="微软雅黑"/>
              </a:rPr>
              <a:t>Population : 30 Genomes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40" name="CustomShape 8"/>
          <p:cNvSpPr/>
          <p:nvPr/>
        </p:nvSpPr>
        <p:spPr>
          <a:xfrm>
            <a:off x="292680" y="0"/>
            <a:ext cx="68400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7200" spc="-1" strike="noStrike">
                <a:solidFill>
                  <a:srgbClr val="ffffff"/>
                </a:solidFill>
                <a:latin typeface="Calibri"/>
                <a:ea typeface="微软雅黑"/>
              </a:rPr>
              <a:t>7</a:t>
            </a:r>
            <a:endParaRPr b="0" lang="en-US" sz="7200" spc="-1" strike="noStrike">
              <a:latin typeface="Arial"/>
            </a:endParaRPr>
          </a:p>
        </p:txBody>
      </p:sp>
      <p:grpSp>
        <p:nvGrpSpPr>
          <p:cNvPr id="141" name="Group 9"/>
          <p:cNvGrpSpPr/>
          <p:nvPr/>
        </p:nvGrpSpPr>
        <p:grpSpPr>
          <a:xfrm>
            <a:off x="5486400" y="2957400"/>
            <a:ext cx="6488280" cy="2792520"/>
            <a:chOff x="5486400" y="2957400"/>
            <a:chExt cx="6488280" cy="2792520"/>
          </a:xfrm>
        </p:grpSpPr>
        <p:sp>
          <p:nvSpPr>
            <p:cNvPr id="142" name="CustomShape 10"/>
            <p:cNvSpPr/>
            <p:nvPr/>
          </p:nvSpPr>
          <p:spPr>
            <a:xfrm>
              <a:off x="7290360" y="2957400"/>
              <a:ext cx="470160" cy="468360"/>
            </a:xfrm>
            <a:prstGeom prst="ellipse">
              <a:avLst/>
            </a:prstGeom>
            <a:solidFill>
              <a:schemeClr val="lt2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3" name="CustomShape 11"/>
            <p:cNvSpPr/>
            <p:nvPr/>
          </p:nvSpPr>
          <p:spPr>
            <a:xfrm>
              <a:off x="7290360" y="3481200"/>
              <a:ext cx="470160" cy="468360"/>
            </a:xfrm>
            <a:prstGeom prst="ellipse">
              <a:avLst/>
            </a:prstGeom>
            <a:solidFill>
              <a:schemeClr val="lt2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4" name="CustomShape 12"/>
            <p:cNvSpPr/>
            <p:nvPr/>
          </p:nvSpPr>
          <p:spPr>
            <a:xfrm>
              <a:off x="7290360" y="4757760"/>
              <a:ext cx="470160" cy="468360"/>
            </a:xfrm>
            <a:prstGeom prst="ellipse">
              <a:avLst/>
            </a:prstGeom>
            <a:solidFill>
              <a:schemeClr val="lt2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5" name="CustomShape 13"/>
            <p:cNvSpPr/>
            <p:nvPr/>
          </p:nvSpPr>
          <p:spPr>
            <a:xfrm>
              <a:off x="7290360" y="5281560"/>
              <a:ext cx="470160" cy="468360"/>
            </a:xfrm>
            <a:prstGeom prst="ellipse">
              <a:avLst/>
            </a:prstGeom>
            <a:solidFill>
              <a:schemeClr val="lt2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6" name="CustomShape 14"/>
            <p:cNvSpPr/>
            <p:nvPr/>
          </p:nvSpPr>
          <p:spPr>
            <a:xfrm>
              <a:off x="7476120" y="4039920"/>
              <a:ext cx="98280" cy="104040"/>
            </a:xfrm>
            <a:prstGeom prst="ellipse">
              <a:avLst/>
            </a:prstGeom>
            <a:solidFill>
              <a:srgbClr val="000000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" name="CustomShape 15"/>
            <p:cNvSpPr/>
            <p:nvPr/>
          </p:nvSpPr>
          <p:spPr>
            <a:xfrm>
              <a:off x="7476120" y="4283640"/>
              <a:ext cx="98280" cy="104040"/>
            </a:xfrm>
            <a:prstGeom prst="ellipse">
              <a:avLst/>
            </a:prstGeom>
            <a:solidFill>
              <a:srgbClr val="000000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" name="CustomShape 16"/>
            <p:cNvSpPr/>
            <p:nvPr/>
          </p:nvSpPr>
          <p:spPr>
            <a:xfrm>
              <a:off x="7476120" y="4527000"/>
              <a:ext cx="98280" cy="104040"/>
            </a:xfrm>
            <a:prstGeom prst="ellipse">
              <a:avLst/>
            </a:prstGeom>
            <a:solidFill>
              <a:srgbClr val="000000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" name="CustomShape 17"/>
            <p:cNvSpPr/>
            <p:nvPr/>
          </p:nvSpPr>
          <p:spPr>
            <a:xfrm>
              <a:off x="9636480" y="3289320"/>
              <a:ext cx="470160" cy="468360"/>
            </a:xfrm>
            <a:prstGeom prst="ellipse">
              <a:avLst/>
            </a:prstGeom>
            <a:solidFill>
              <a:schemeClr val="lt2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" name="CustomShape 18"/>
            <p:cNvSpPr/>
            <p:nvPr/>
          </p:nvSpPr>
          <p:spPr>
            <a:xfrm>
              <a:off x="9636480" y="4757760"/>
              <a:ext cx="470160" cy="468360"/>
            </a:xfrm>
            <a:prstGeom prst="ellipse">
              <a:avLst/>
            </a:prstGeom>
            <a:solidFill>
              <a:schemeClr val="lt2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" name="CustomShape 19"/>
            <p:cNvSpPr/>
            <p:nvPr/>
          </p:nvSpPr>
          <p:spPr>
            <a:xfrm>
              <a:off x="9816840" y="3977640"/>
              <a:ext cx="98280" cy="104040"/>
            </a:xfrm>
            <a:prstGeom prst="ellipse">
              <a:avLst/>
            </a:prstGeom>
            <a:solidFill>
              <a:srgbClr val="000000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" name="CustomShape 20"/>
            <p:cNvSpPr/>
            <p:nvPr/>
          </p:nvSpPr>
          <p:spPr>
            <a:xfrm>
              <a:off x="9816840" y="4221360"/>
              <a:ext cx="98280" cy="104040"/>
            </a:xfrm>
            <a:prstGeom prst="ellipse">
              <a:avLst/>
            </a:prstGeom>
            <a:solidFill>
              <a:srgbClr val="000000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" name="CustomShape 21"/>
            <p:cNvSpPr/>
            <p:nvPr/>
          </p:nvSpPr>
          <p:spPr>
            <a:xfrm>
              <a:off x="9816840" y="4464720"/>
              <a:ext cx="98280" cy="104040"/>
            </a:xfrm>
            <a:prstGeom prst="ellipse">
              <a:avLst/>
            </a:prstGeom>
            <a:solidFill>
              <a:srgbClr val="000000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" name="CustomShape 22"/>
            <p:cNvSpPr/>
            <p:nvPr/>
          </p:nvSpPr>
          <p:spPr>
            <a:xfrm>
              <a:off x="8144640" y="3488040"/>
              <a:ext cx="1208520" cy="1570680"/>
            </a:xfrm>
            <a:prstGeom prst="cloud">
              <a:avLst/>
            </a:prstGeom>
            <a:solidFill>
              <a:schemeClr val="lt2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" name="CustomShape 23"/>
            <p:cNvSpPr/>
            <p:nvPr/>
          </p:nvSpPr>
          <p:spPr>
            <a:xfrm>
              <a:off x="7760880" y="3192120"/>
              <a:ext cx="575280" cy="60768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CustomShape 24"/>
            <p:cNvSpPr/>
            <p:nvPr/>
          </p:nvSpPr>
          <p:spPr>
            <a:xfrm>
              <a:off x="7760880" y="3715560"/>
              <a:ext cx="412560" cy="4104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CustomShape 25"/>
            <p:cNvSpPr/>
            <p:nvPr/>
          </p:nvSpPr>
          <p:spPr>
            <a:xfrm flipH="1" rot="10800000">
              <a:off x="7760880" y="4725360"/>
              <a:ext cx="464760" cy="267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" name="CustomShape 26"/>
            <p:cNvSpPr/>
            <p:nvPr/>
          </p:nvSpPr>
          <p:spPr>
            <a:xfrm flipH="1" rot="10800000">
              <a:off x="7761240" y="4918680"/>
              <a:ext cx="633600" cy="5972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" name="CustomShape 27"/>
            <p:cNvSpPr/>
            <p:nvPr/>
          </p:nvSpPr>
          <p:spPr>
            <a:xfrm>
              <a:off x="7575120" y="4092120"/>
              <a:ext cx="573120" cy="1807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" name="CustomShape 28"/>
            <p:cNvSpPr/>
            <p:nvPr/>
          </p:nvSpPr>
          <p:spPr>
            <a:xfrm>
              <a:off x="7575120" y="4335840"/>
              <a:ext cx="639000" cy="745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" name="CustomShape 29"/>
            <p:cNvSpPr/>
            <p:nvPr/>
          </p:nvSpPr>
          <p:spPr>
            <a:xfrm flipH="1" rot="10800000">
              <a:off x="7574760" y="4543560"/>
              <a:ext cx="610200" cy="356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" name="CustomShape 30"/>
            <p:cNvSpPr/>
            <p:nvPr/>
          </p:nvSpPr>
          <p:spPr>
            <a:xfrm flipH="1">
              <a:off x="9300960" y="3523680"/>
              <a:ext cx="334800" cy="306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CustomShape 31"/>
            <p:cNvSpPr/>
            <p:nvPr/>
          </p:nvSpPr>
          <p:spPr>
            <a:xfrm flipH="1">
              <a:off x="9335160" y="4029840"/>
              <a:ext cx="480600" cy="3600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4" name="CustomShape 32"/>
            <p:cNvSpPr/>
            <p:nvPr/>
          </p:nvSpPr>
          <p:spPr>
            <a:xfrm rot="10800000">
              <a:off x="9353160" y="4273200"/>
              <a:ext cx="463680" cy="36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" name="CustomShape 33"/>
            <p:cNvSpPr/>
            <p:nvPr/>
          </p:nvSpPr>
          <p:spPr>
            <a:xfrm rot="10800000">
              <a:off x="9325080" y="4471560"/>
              <a:ext cx="506160" cy="8244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6" name="CustomShape 34"/>
            <p:cNvSpPr/>
            <p:nvPr/>
          </p:nvSpPr>
          <p:spPr>
            <a:xfrm rot="10800000">
              <a:off x="9173880" y="4707360"/>
              <a:ext cx="462600" cy="285120"/>
            </a:xfrm>
            <a:custGeom>
              <a:avLst/>
              <a:gdLst/>
              <a:ah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7" name="CustomShape 35"/>
            <p:cNvSpPr/>
            <p:nvPr/>
          </p:nvSpPr>
          <p:spPr>
            <a:xfrm>
              <a:off x="10208160" y="3204000"/>
              <a:ext cx="506520" cy="2138400"/>
            </a:xfrm>
            <a:prstGeom prst="rightBrace">
              <a:avLst>
                <a:gd name="adj1" fmla="val 8333"/>
                <a:gd name="adj2" fmla="val 50000"/>
              </a:avLst>
            </a:pr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8" name="CustomShape 36"/>
            <p:cNvSpPr/>
            <p:nvPr/>
          </p:nvSpPr>
          <p:spPr>
            <a:xfrm>
              <a:off x="6772680" y="3105720"/>
              <a:ext cx="412560" cy="2488680"/>
            </a:xfrm>
            <a:prstGeom prst="leftBrace">
              <a:avLst>
                <a:gd name="adj1" fmla="val 8333"/>
                <a:gd name="adj2" fmla="val 50245"/>
              </a:avLst>
            </a:prstGeom>
            <a:noFill/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9" name="CustomShape 37"/>
            <p:cNvSpPr/>
            <p:nvPr/>
          </p:nvSpPr>
          <p:spPr>
            <a:xfrm>
              <a:off x="10766160" y="3975480"/>
              <a:ext cx="1208520" cy="567360"/>
            </a:xfrm>
            <a:prstGeom prst="rect">
              <a:avLst/>
            </a:prstGeom>
            <a:solidFill>
              <a:schemeClr val="lt2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  <a:ea typeface="微软雅黑"/>
                </a:rPr>
                <a:t>12 Input Buttons</a:t>
              </a:r>
              <a:endParaRPr b="0" lang="en-US" sz="1800" spc="-1" strike="noStrike">
                <a:latin typeface="Arial"/>
              </a:endParaRPr>
            </a:p>
          </p:txBody>
        </p:sp>
        <p:sp>
          <p:nvSpPr>
            <p:cNvPr id="170" name="CustomShape 38"/>
            <p:cNvSpPr/>
            <p:nvPr/>
          </p:nvSpPr>
          <p:spPr>
            <a:xfrm>
              <a:off x="5486400" y="4066200"/>
              <a:ext cx="1208520" cy="567360"/>
            </a:xfrm>
            <a:prstGeom prst="rect">
              <a:avLst/>
            </a:prstGeom>
            <a:solidFill>
              <a:schemeClr val="lt2"/>
            </a:solidFill>
            <a:ln w="9360">
              <a:solidFill>
                <a:schemeClr val="dk2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tIns="91440" bIns="91440" anchor="ctr">
              <a:noAutofit/>
            </a:bodyPr>
            <a:p>
              <a:pPr algn="ctr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  <a:ea typeface="微软雅黑"/>
                </a:rPr>
                <a:t>1120</a:t>
              </a:r>
              <a:endParaRPr b="0" lang="en-US" sz="1800" spc="-1" strike="noStrike">
                <a:latin typeface="Arial"/>
              </a:endParaRPr>
            </a:p>
            <a:p>
              <a:pPr algn="ctr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  <a:ea typeface="微软雅黑"/>
                </a:rPr>
                <a:t>(40 * 28)</a:t>
              </a:r>
              <a:endParaRPr b="0" lang="en-US" sz="1800" spc="-1" strike="noStrike">
                <a:latin typeface="Arial"/>
              </a:endParaRPr>
            </a:p>
          </p:txBody>
        </p:sp>
      </p:grpSp>
      <p:sp>
        <p:nvSpPr>
          <p:cNvPr id="171" name="CustomShape 39"/>
          <p:cNvSpPr/>
          <p:nvPr/>
        </p:nvSpPr>
        <p:spPr>
          <a:xfrm>
            <a:off x="1260720" y="3670920"/>
            <a:ext cx="3634200" cy="344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68400" rIns="68400" tIns="34200" bIns="34200">
            <a:spAutoFit/>
          </a:bodyPr>
          <a:p>
            <a:pPr>
              <a:lnSpc>
                <a:spcPct val="13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微软雅黑"/>
                <a:ea typeface="微软雅黑"/>
              </a:rPr>
              <a:t>Maximum Stagnation : 50 Generations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72" name="CustomShape 40"/>
          <p:cNvSpPr/>
          <p:nvPr/>
        </p:nvSpPr>
        <p:spPr>
          <a:xfrm rot="10800000">
            <a:off x="1087560" y="2841120"/>
            <a:ext cx="583560" cy="367200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3" name="CustomShape 41"/>
          <p:cNvSpPr/>
          <p:nvPr/>
        </p:nvSpPr>
        <p:spPr>
          <a:xfrm rot="10800000">
            <a:off x="1087560" y="3544920"/>
            <a:ext cx="583560" cy="367200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4" name="CustomShape 42"/>
          <p:cNvSpPr/>
          <p:nvPr/>
        </p:nvSpPr>
        <p:spPr>
          <a:xfrm rot="10800000">
            <a:off x="1087920" y="4250160"/>
            <a:ext cx="583560" cy="367200"/>
          </a:xfrm>
          <a:prstGeom prst="triangle">
            <a:avLst>
              <a:gd name="adj" fmla="val 10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5" name="CustomShape 43"/>
          <p:cNvSpPr/>
          <p:nvPr/>
        </p:nvSpPr>
        <p:spPr>
          <a:xfrm>
            <a:off x="977400" y="1430640"/>
            <a:ext cx="582192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微软雅黑"/>
                <a:ea typeface="微软雅黑"/>
              </a:rPr>
              <a:t>Training sonic with NEAT</a:t>
            </a:r>
            <a:endParaRPr b="0" lang="en-US" sz="3200" spc="-1" strike="noStrike">
              <a:latin typeface="Arial"/>
            </a:endParaRPr>
          </a:p>
        </p:txBody>
      </p:sp>
    </p:spTree>
  </p:cSld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546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493</TotalTime>
  <Application>LibreOffice/6.2.3.2$Linux_X86_64 LibreOffice_project/aecc05fe267cc68dde00352a451aa867b3b546ac</Application>
  <Words>509</Words>
  <Paragraphs>118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2015-07-30T03:49:32Z</dcterms:created>
  <dc:creator>Microsoft 帐户</dc:creator>
  <dc:description/>
  <dc:language>en-US</dc:language>
  <cp:lastModifiedBy/>
  <dcterms:modified xsi:type="dcterms:W3CDTF">2019-06-11T01:03:12Z</dcterms:modified>
  <cp:revision>69</cp:revision>
  <dc:subject/>
  <dc:title>PowerPoint 演示文稿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와이드스크린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